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65"/>
  </p:notesMasterIdLst>
  <p:sldIdLst>
    <p:sldId id="256" r:id="rId2"/>
    <p:sldId id="257" r:id="rId3"/>
    <p:sldId id="259" r:id="rId4"/>
    <p:sldId id="258" r:id="rId5"/>
    <p:sldId id="260" r:id="rId6"/>
    <p:sldId id="261" r:id="rId7"/>
    <p:sldId id="262" r:id="rId8"/>
    <p:sldId id="265" r:id="rId9"/>
    <p:sldId id="270" r:id="rId10"/>
    <p:sldId id="271" r:id="rId11"/>
    <p:sldId id="272" r:id="rId12"/>
    <p:sldId id="273" r:id="rId13"/>
    <p:sldId id="274" r:id="rId14"/>
    <p:sldId id="275" r:id="rId15"/>
    <p:sldId id="413" r:id="rId16"/>
    <p:sldId id="414" r:id="rId17"/>
    <p:sldId id="277" r:id="rId18"/>
    <p:sldId id="269" r:id="rId19"/>
    <p:sldId id="266" r:id="rId20"/>
    <p:sldId id="267" r:id="rId21"/>
    <p:sldId id="375" r:id="rId22"/>
    <p:sldId id="268" r:id="rId23"/>
    <p:sldId id="278" r:id="rId24"/>
    <p:sldId id="279" r:id="rId25"/>
    <p:sldId id="380" r:id="rId26"/>
    <p:sldId id="376" r:id="rId27"/>
    <p:sldId id="377" r:id="rId28"/>
    <p:sldId id="384" r:id="rId29"/>
    <p:sldId id="415" r:id="rId30"/>
    <p:sldId id="416" r:id="rId31"/>
    <p:sldId id="379" r:id="rId32"/>
    <p:sldId id="381" r:id="rId33"/>
    <p:sldId id="382" r:id="rId34"/>
    <p:sldId id="383" r:id="rId35"/>
    <p:sldId id="385" r:id="rId36"/>
    <p:sldId id="386" r:id="rId37"/>
    <p:sldId id="388" r:id="rId38"/>
    <p:sldId id="389" r:id="rId39"/>
    <p:sldId id="390" r:id="rId40"/>
    <p:sldId id="391" r:id="rId41"/>
    <p:sldId id="392" r:id="rId42"/>
    <p:sldId id="393" r:id="rId43"/>
    <p:sldId id="394" r:id="rId44"/>
    <p:sldId id="395" r:id="rId45"/>
    <p:sldId id="396" r:id="rId46"/>
    <p:sldId id="417" r:id="rId47"/>
    <p:sldId id="418" r:id="rId48"/>
    <p:sldId id="387" r:id="rId49"/>
    <p:sldId id="398" r:id="rId50"/>
    <p:sldId id="399" r:id="rId51"/>
    <p:sldId id="400" r:id="rId52"/>
    <p:sldId id="401" r:id="rId53"/>
    <p:sldId id="402" r:id="rId54"/>
    <p:sldId id="397" r:id="rId55"/>
    <p:sldId id="412" r:id="rId56"/>
    <p:sldId id="403" r:id="rId57"/>
    <p:sldId id="404" r:id="rId58"/>
    <p:sldId id="405" r:id="rId59"/>
    <p:sldId id="406" r:id="rId60"/>
    <p:sldId id="407" r:id="rId61"/>
    <p:sldId id="408" r:id="rId62"/>
    <p:sldId id="409" r:id="rId63"/>
    <p:sldId id="410"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68"/>
  </p:normalViewPr>
  <p:slideViewPr>
    <p:cSldViewPr snapToGrid="0">
      <p:cViewPr>
        <p:scale>
          <a:sx n="183" d="100"/>
          <a:sy n="183" d="100"/>
        </p:scale>
        <p:origin x="-256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7D22CB-E003-4F79-AE04-B6BCCD67A59C}" type="doc">
      <dgm:prSet loTypeId="urn:microsoft.com/office/officeart/2016/7/layout/AccentHomeChevronProcess" loCatId="process" qsTypeId="urn:microsoft.com/office/officeart/2005/8/quickstyle/simple4" qsCatId="simple" csTypeId="urn:microsoft.com/office/officeart/2005/8/colors/colorful1" csCatId="colorful" phldr="1"/>
      <dgm:spPr/>
      <dgm:t>
        <a:bodyPr/>
        <a:lstStyle/>
        <a:p>
          <a:endParaRPr lang="en-US"/>
        </a:p>
      </dgm:t>
    </dgm:pt>
    <dgm:pt modelId="{602B4813-2B67-4D2D-8296-927602D6D4B3}">
      <dgm:prSet/>
      <dgm:spPr/>
      <dgm:t>
        <a:bodyPr/>
        <a:lstStyle/>
        <a:p>
          <a:r>
            <a:rPr lang="en-US"/>
            <a:t>1950s</a:t>
          </a:r>
        </a:p>
      </dgm:t>
    </dgm:pt>
    <dgm:pt modelId="{BB37CA96-674B-4571-956E-5767A63DC393}" type="parTrans" cxnId="{EAB684C1-7D14-4502-A3A2-E0F1CF96FEFA}">
      <dgm:prSet/>
      <dgm:spPr/>
      <dgm:t>
        <a:bodyPr/>
        <a:lstStyle/>
        <a:p>
          <a:endParaRPr lang="en-US"/>
        </a:p>
      </dgm:t>
    </dgm:pt>
    <dgm:pt modelId="{B39E226C-EA88-4B90-978E-4F810A7B8AD3}" type="sibTrans" cxnId="{EAB684C1-7D14-4502-A3A2-E0F1CF96FEFA}">
      <dgm:prSet/>
      <dgm:spPr/>
      <dgm:t>
        <a:bodyPr/>
        <a:lstStyle/>
        <a:p>
          <a:endParaRPr lang="en-US"/>
        </a:p>
      </dgm:t>
    </dgm:pt>
    <dgm:pt modelId="{A83A9A68-F968-4C4C-A4A5-7069B34659FF}">
      <dgm:prSet/>
      <dgm:spPr/>
      <dgm:t>
        <a:bodyPr/>
        <a:lstStyle/>
        <a:p>
          <a:r>
            <a:rPr lang="en-US" dirty="0"/>
            <a:t>Richard Bellman - introduced the concept of dynamic programming and Markov Decision Processes (MDPs), which are foundational to modern RL. </a:t>
          </a:r>
        </a:p>
      </dgm:t>
    </dgm:pt>
    <dgm:pt modelId="{95456A63-9395-4FCB-A856-E612DD0F3D2C}" type="parTrans" cxnId="{0E033373-CA86-49E1-B2A3-616B82082C9F}">
      <dgm:prSet/>
      <dgm:spPr/>
      <dgm:t>
        <a:bodyPr/>
        <a:lstStyle/>
        <a:p>
          <a:endParaRPr lang="en-US"/>
        </a:p>
      </dgm:t>
    </dgm:pt>
    <dgm:pt modelId="{ADF8271F-A934-497A-9740-BCBD363F4BAE}" type="sibTrans" cxnId="{0E033373-CA86-49E1-B2A3-616B82082C9F}">
      <dgm:prSet/>
      <dgm:spPr/>
      <dgm:t>
        <a:bodyPr/>
        <a:lstStyle/>
        <a:p>
          <a:endParaRPr lang="en-US"/>
        </a:p>
      </dgm:t>
    </dgm:pt>
    <dgm:pt modelId="{6C5A778D-CF4F-4972-A1C3-EB8F2640CA05}">
      <dgm:prSet/>
      <dgm:spPr/>
      <dgm:t>
        <a:bodyPr/>
        <a:lstStyle/>
        <a:p>
          <a:r>
            <a:rPr lang="en-US"/>
            <a:t>1960s</a:t>
          </a:r>
        </a:p>
      </dgm:t>
    </dgm:pt>
    <dgm:pt modelId="{B35A5AF4-AC6A-4685-8CF3-6949A561B5F2}" type="parTrans" cxnId="{A3FEEF50-0B99-4907-AAA4-66C2BEC72BFE}">
      <dgm:prSet/>
      <dgm:spPr/>
      <dgm:t>
        <a:bodyPr/>
        <a:lstStyle/>
        <a:p>
          <a:endParaRPr lang="en-US"/>
        </a:p>
      </dgm:t>
    </dgm:pt>
    <dgm:pt modelId="{71DC61C1-E34C-45FB-9BBE-83C14B5F0214}" type="sibTrans" cxnId="{A3FEEF50-0B99-4907-AAA4-66C2BEC72BFE}">
      <dgm:prSet/>
      <dgm:spPr/>
      <dgm:t>
        <a:bodyPr/>
        <a:lstStyle/>
        <a:p>
          <a:endParaRPr lang="en-US"/>
        </a:p>
      </dgm:t>
    </dgm:pt>
    <dgm:pt modelId="{8C12418C-12CE-4B17-9DCA-E505359BCF0E}">
      <dgm:prSet/>
      <dgm:spPr/>
      <dgm:t>
        <a:bodyPr/>
        <a:lstStyle/>
        <a:p>
          <a:r>
            <a:rPr lang="en-US" dirty="0"/>
            <a:t>Michael </a:t>
          </a:r>
          <a:r>
            <a:rPr lang="en-US" dirty="0" err="1"/>
            <a:t>Lvovitch</a:t>
          </a:r>
          <a:r>
            <a:rPr lang="en-US" dirty="0"/>
            <a:t> </a:t>
          </a:r>
          <a:r>
            <a:rPr lang="en-US" dirty="0" err="1"/>
            <a:t>Tsetlin</a:t>
          </a:r>
          <a:r>
            <a:rPr lang="en-US" dirty="0"/>
            <a:t> – created concept in computer science coined “learning automata.”</a:t>
          </a:r>
        </a:p>
      </dgm:t>
    </dgm:pt>
    <dgm:pt modelId="{7CE02003-B292-453B-80CF-963469061438}" type="parTrans" cxnId="{E3D97125-CFEB-499D-B24A-163B5C05207D}">
      <dgm:prSet/>
      <dgm:spPr/>
      <dgm:t>
        <a:bodyPr/>
        <a:lstStyle/>
        <a:p>
          <a:endParaRPr lang="en-US"/>
        </a:p>
      </dgm:t>
    </dgm:pt>
    <dgm:pt modelId="{E8A3C038-CFAC-4343-B609-186D2B0D177F}" type="sibTrans" cxnId="{E3D97125-CFEB-499D-B24A-163B5C05207D}">
      <dgm:prSet/>
      <dgm:spPr/>
      <dgm:t>
        <a:bodyPr/>
        <a:lstStyle/>
        <a:p>
          <a:endParaRPr lang="en-US"/>
        </a:p>
      </dgm:t>
    </dgm:pt>
    <dgm:pt modelId="{4FD8CDA0-66DC-4625-B587-18166D2B1EDB}">
      <dgm:prSet/>
      <dgm:spPr/>
      <dgm:t>
        <a:bodyPr/>
        <a:lstStyle/>
        <a:p>
          <a:r>
            <a:rPr lang="en-US"/>
            <a:t>1992</a:t>
          </a:r>
        </a:p>
      </dgm:t>
    </dgm:pt>
    <dgm:pt modelId="{A916F369-547E-4619-87E2-911051A426F0}" type="parTrans" cxnId="{F4374CE6-04FB-4F8D-921D-4D13DF89F7E6}">
      <dgm:prSet/>
      <dgm:spPr/>
      <dgm:t>
        <a:bodyPr/>
        <a:lstStyle/>
        <a:p>
          <a:endParaRPr lang="en-US"/>
        </a:p>
      </dgm:t>
    </dgm:pt>
    <dgm:pt modelId="{169F31F6-8C4C-4531-AD1B-AA4B729BF82F}" type="sibTrans" cxnId="{F4374CE6-04FB-4F8D-921D-4D13DF89F7E6}">
      <dgm:prSet/>
      <dgm:spPr/>
      <dgm:t>
        <a:bodyPr/>
        <a:lstStyle/>
        <a:p>
          <a:endParaRPr lang="en-US"/>
        </a:p>
      </dgm:t>
    </dgm:pt>
    <dgm:pt modelId="{44758665-E3A2-4863-8555-35D08E6D3DB3}">
      <dgm:prSet/>
      <dgm:spPr/>
      <dgm:t>
        <a:bodyPr/>
        <a:lstStyle/>
        <a:p>
          <a:r>
            <a:rPr lang="en-US" dirty="0"/>
            <a:t>Richard Sutton and Andrew Barto – popularized Reinforcement Learning in the textbook "Reinforcement Learning: An Introduction”</a:t>
          </a:r>
        </a:p>
      </dgm:t>
    </dgm:pt>
    <dgm:pt modelId="{6E6FE086-35CA-4F50-9FCA-8630FABD2273}" type="parTrans" cxnId="{E99243A6-7ADB-41A9-903D-034945C33A52}">
      <dgm:prSet/>
      <dgm:spPr/>
      <dgm:t>
        <a:bodyPr/>
        <a:lstStyle/>
        <a:p>
          <a:endParaRPr lang="en-US"/>
        </a:p>
      </dgm:t>
    </dgm:pt>
    <dgm:pt modelId="{D0410792-C626-490D-BD5C-6AAD1E171009}" type="sibTrans" cxnId="{E99243A6-7ADB-41A9-903D-034945C33A52}">
      <dgm:prSet/>
      <dgm:spPr/>
      <dgm:t>
        <a:bodyPr/>
        <a:lstStyle/>
        <a:p>
          <a:endParaRPr lang="en-US"/>
        </a:p>
      </dgm:t>
    </dgm:pt>
    <dgm:pt modelId="{1CE2F6BB-78D3-4E99-BB23-7D9C45BFE770}">
      <dgm:prSet/>
      <dgm:spPr/>
      <dgm:t>
        <a:bodyPr/>
        <a:lstStyle/>
        <a:p>
          <a:r>
            <a:rPr lang="en-US"/>
            <a:t>Often credited as the two of the top contributors to the field of RL</a:t>
          </a:r>
        </a:p>
      </dgm:t>
    </dgm:pt>
    <dgm:pt modelId="{497C6685-02B6-4982-87F8-B8802BBD8525}" type="parTrans" cxnId="{23FE7532-EA56-409C-A416-ED6D6776B630}">
      <dgm:prSet/>
      <dgm:spPr/>
      <dgm:t>
        <a:bodyPr/>
        <a:lstStyle/>
        <a:p>
          <a:endParaRPr lang="en-US"/>
        </a:p>
      </dgm:t>
    </dgm:pt>
    <dgm:pt modelId="{EE03E77A-1364-4549-A29E-9FBD641BD44A}" type="sibTrans" cxnId="{23FE7532-EA56-409C-A416-ED6D6776B630}">
      <dgm:prSet/>
      <dgm:spPr/>
      <dgm:t>
        <a:bodyPr/>
        <a:lstStyle/>
        <a:p>
          <a:endParaRPr lang="en-US"/>
        </a:p>
      </dgm:t>
    </dgm:pt>
    <dgm:pt modelId="{467B999D-02CC-C448-9C22-48440EE8EDB0}" type="pres">
      <dgm:prSet presAssocID="{D67D22CB-E003-4F79-AE04-B6BCCD67A59C}" presName="Name0" presStyleCnt="0">
        <dgm:presLayoutVars>
          <dgm:animLvl val="lvl"/>
          <dgm:resizeHandles val="exact"/>
        </dgm:presLayoutVars>
      </dgm:prSet>
      <dgm:spPr/>
    </dgm:pt>
    <dgm:pt modelId="{3DD178DA-75DE-0041-8882-BA2EDE359D38}" type="pres">
      <dgm:prSet presAssocID="{602B4813-2B67-4D2D-8296-927602D6D4B3}" presName="composite" presStyleCnt="0"/>
      <dgm:spPr/>
    </dgm:pt>
    <dgm:pt modelId="{388E9C1F-654E-D446-86BA-2EECF3209E09}" type="pres">
      <dgm:prSet presAssocID="{602B4813-2B67-4D2D-8296-927602D6D4B3}" presName="L" presStyleLbl="solidFgAcc1" presStyleIdx="0" presStyleCnt="3">
        <dgm:presLayoutVars>
          <dgm:chMax val="0"/>
          <dgm:chPref val="0"/>
        </dgm:presLayoutVars>
      </dgm:prSet>
      <dgm:spPr/>
    </dgm:pt>
    <dgm:pt modelId="{47B73C00-AD9B-424D-9225-BCB674F1012A}" type="pres">
      <dgm:prSet presAssocID="{602B4813-2B67-4D2D-8296-927602D6D4B3}" presName="parTx" presStyleLbl="alignNode1" presStyleIdx="0" presStyleCnt="3">
        <dgm:presLayoutVars>
          <dgm:chMax val="0"/>
          <dgm:chPref val="0"/>
          <dgm:bulletEnabled val="1"/>
        </dgm:presLayoutVars>
      </dgm:prSet>
      <dgm:spPr/>
    </dgm:pt>
    <dgm:pt modelId="{36101CB5-E452-7F4E-85EE-F3D17DC0C9F2}" type="pres">
      <dgm:prSet presAssocID="{602B4813-2B67-4D2D-8296-927602D6D4B3}" presName="desTx" presStyleLbl="revTx" presStyleIdx="0" presStyleCnt="3">
        <dgm:presLayoutVars>
          <dgm:chMax val="0"/>
          <dgm:chPref val="0"/>
          <dgm:bulletEnabled val="1"/>
        </dgm:presLayoutVars>
      </dgm:prSet>
      <dgm:spPr/>
    </dgm:pt>
    <dgm:pt modelId="{D4B88F78-9FB8-0B45-9193-46904EF525DB}" type="pres">
      <dgm:prSet presAssocID="{602B4813-2B67-4D2D-8296-927602D6D4B3}" presName="EmptyPlaceHolder" presStyleCnt="0"/>
      <dgm:spPr/>
    </dgm:pt>
    <dgm:pt modelId="{437EEF2B-C562-634A-A965-1BDF43C08735}" type="pres">
      <dgm:prSet presAssocID="{B39E226C-EA88-4B90-978E-4F810A7B8AD3}" presName="space" presStyleCnt="0"/>
      <dgm:spPr/>
    </dgm:pt>
    <dgm:pt modelId="{5140A84B-15C5-F341-87FB-D183250C7013}" type="pres">
      <dgm:prSet presAssocID="{6C5A778D-CF4F-4972-A1C3-EB8F2640CA05}" presName="composite" presStyleCnt="0"/>
      <dgm:spPr/>
    </dgm:pt>
    <dgm:pt modelId="{88484B56-64A3-D940-9269-C14B68DDE3F9}" type="pres">
      <dgm:prSet presAssocID="{6C5A778D-CF4F-4972-A1C3-EB8F2640CA05}" presName="L" presStyleLbl="solidFgAcc1" presStyleIdx="1" presStyleCnt="3">
        <dgm:presLayoutVars>
          <dgm:chMax val="0"/>
          <dgm:chPref val="0"/>
        </dgm:presLayoutVars>
      </dgm:prSet>
      <dgm:spPr/>
    </dgm:pt>
    <dgm:pt modelId="{AABD4BBF-5255-384F-907F-9A3848294EB9}" type="pres">
      <dgm:prSet presAssocID="{6C5A778D-CF4F-4972-A1C3-EB8F2640CA05}" presName="parTx" presStyleLbl="alignNode1" presStyleIdx="1" presStyleCnt="3">
        <dgm:presLayoutVars>
          <dgm:chMax val="0"/>
          <dgm:chPref val="0"/>
          <dgm:bulletEnabled val="1"/>
        </dgm:presLayoutVars>
      </dgm:prSet>
      <dgm:spPr/>
    </dgm:pt>
    <dgm:pt modelId="{EAACB31F-2103-9A4D-ACB7-38DD376EDC89}" type="pres">
      <dgm:prSet presAssocID="{6C5A778D-CF4F-4972-A1C3-EB8F2640CA05}" presName="desTx" presStyleLbl="revTx" presStyleIdx="1" presStyleCnt="3">
        <dgm:presLayoutVars>
          <dgm:chMax val="0"/>
          <dgm:chPref val="0"/>
          <dgm:bulletEnabled val="1"/>
        </dgm:presLayoutVars>
      </dgm:prSet>
      <dgm:spPr/>
    </dgm:pt>
    <dgm:pt modelId="{A0DACCFC-E376-1547-83A0-055EA5325856}" type="pres">
      <dgm:prSet presAssocID="{6C5A778D-CF4F-4972-A1C3-EB8F2640CA05}" presName="EmptyPlaceHolder" presStyleCnt="0"/>
      <dgm:spPr/>
    </dgm:pt>
    <dgm:pt modelId="{F052257C-2819-8943-983D-B536630B956C}" type="pres">
      <dgm:prSet presAssocID="{71DC61C1-E34C-45FB-9BBE-83C14B5F0214}" presName="space" presStyleCnt="0"/>
      <dgm:spPr/>
    </dgm:pt>
    <dgm:pt modelId="{1019E6EC-4637-944C-9A54-D79A8B1CAFA0}" type="pres">
      <dgm:prSet presAssocID="{4FD8CDA0-66DC-4625-B587-18166D2B1EDB}" presName="composite" presStyleCnt="0"/>
      <dgm:spPr/>
    </dgm:pt>
    <dgm:pt modelId="{6F1F50DD-7346-C243-B3B9-9BCF806AC492}" type="pres">
      <dgm:prSet presAssocID="{4FD8CDA0-66DC-4625-B587-18166D2B1EDB}" presName="L" presStyleLbl="solidFgAcc1" presStyleIdx="2" presStyleCnt="3">
        <dgm:presLayoutVars>
          <dgm:chMax val="0"/>
          <dgm:chPref val="0"/>
        </dgm:presLayoutVars>
      </dgm:prSet>
      <dgm:spPr/>
    </dgm:pt>
    <dgm:pt modelId="{E0175C3A-9CB0-624B-BA56-55ABC6023334}" type="pres">
      <dgm:prSet presAssocID="{4FD8CDA0-66DC-4625-B587-18166D2B1EDB}" presName="parTx" presStyleLbl="alignNode1" presStyleIdx="2" presStyleCnt="3">
        <dgm:presLayoutVars>
          <dgm:chMax val="0"/>
          <dgm:chPref val="0"/>
          <dgm:bulletEnabled val="1"/>
        </dgm:presLayoutVars>
      </dgm:prSet>
      <dgm:spPr/>
    </dgm:pt>
    <dgm:pt modelId="{F3BF2B3F-6200-EF49-864E-383EA4176890}" type="pres">
      <dgm:prSet presAssocID="{4FD8CDA0-66DC-4625-B587-18166D2B1EDB}" presName="desTx" presStyleLbl="revTx" presStyleIdx="2" presStyleCnt="3">
        <dgm:presLayoutVars>
          <dgm:chMax val="0"/>
          <dgm:chPref val="0"/>
          <dgm:bulletEnabled val="1"/>
        </dgm:presLayoutVars>
      </dgm:prSet>
      <dgm:spPr/>
    </dgm:pt>
    <dgm:pt modelId="{12F78997-A7DA-9B4B-9F52-8977134D8E18}" type="pres">
      <dgm:prSet presAssocID="{4FD8CDA0-66DC-4625-B587-18166D2B1EDB}" presName="EmptyPlaceHolder" presStyleCnt="0"/>
      <dgm:spPr/>
    </dgm:pt>
  </dgm:ptLst>
  <dgm:cxnLst>
    <dgm:cxn modelId="{2F7A9715-F95F-6947-9E3B-B9651E435B55}" type="presOf" srcId="{602B4813-2B67-4D2D-8296-927602D6D4B3}" destId="{47B73C00-AD9B-424D-9225-BCB674F1012A}" srcOrd="0" destOrd="0" presId="urn:microsoft.com/office/officeart/2016/7/layout/AccentHomeChevronProcess"/>
    <dgm:cxn modelId="{E3D97125-CFEB-499D-B24A-163B5C05207D}" srcId="{6C5A778D-CF4F-4972-A1C3-EB8F2640CA05}" destId="{8C12418C-12CE-4B17-9DCA-E505359BCF0E}" srcOrd="0" destOrd="0" parTransId="{7CE02003-B292-453B-80CF-963469061438}" sibTransId="{E8A3C038-CFAC-4343-B609-186D2B0D177F}"/>
    <dgm:cxn modelId="{17273D29-B405-1844-B914-A9F60947DC70}" type="presOf" srcId="{6C5A778D-CF4F-4972-A1C3-EB8F2640CA05}" destId="{AABD4BBF-5255-384F-907F-9A3848294EB9}" srcOrd="0" destOrd="0" presId="urn:microsoft.com/office/officeart/2016/7/layout/AccentHomeChevronProcess"/>
    <dgm:cxn modelId="{A52FA330-E51B-4841-95BE-E0D20090E19D}" type="presOf" srcId="{4FD8CDA0-66DC-4625-B587-18166D2B1EDB}" destId="{E0175C3A-9CB0-624B-BA56-55ABC6023334}" srcOrd="0" destOrd="0" presId="urn:microsoft.com/office/officeart/2016/7/layout/AccentHomeChevronProcess"/>
    <dgm:cxn modelId="{23FE7532-EA56-409C-A416-ED6D6776B630}" srcId="{44758665-E3A2-4863-8555-35D08E6D3DB3}" destId="{1CE2F6BB-78D3-4E99-BB23-7D9C45BFE770}" srcOrd="0" destOrd="0" parTransId="{497C6685-02B6-4982-87F8-B8802BBD8525}" sibTransId="{EE03E77A-1364-4549-A29E-9FBD641BD44A}"/>
    <dgm:cxn modelId="{A4795D45-A456-F545-9755-BB62C5A624B9}" type="presOf" srcId="{44758665-E3A2-4863-8555-35D08E6D3DB3}" destId="{F3BF2B3F-6200-EF49-864E-383EA4176890}" srcOrd="0" destOrd="0" presId="urn:microsoft.com/office/officeart/2016/7/layout/AccentHomeChevronProcess"/>
    <dgm:cxn modelId="{2F9F814B-A43B-3941-B6D6-E803732081B9}" type="presOf" srcId="{8C12418C-12CE-4B17-9DCA-E505359BCF0E}" destId="{EAACB31F-2103-9A4D-ACB7-38DD376EDC89}" srcOrd="0" destOrd="0" presId="urn:microsoft.com/office/officeart/2016/7/layout/AccentHomeChevronProcess"/>
    <dgm:cxn modelId="{A3FEEF50-0B99-4907-AAA4-66C2BEC72BFE}" srcId="{D67D22CB-E003-4F79-AE04-B6BCCD67A59C}" destId="{6C5A778D-CF4F-4972-A1C3-EB8F2640CA05}" srcOrd="1" destOrd="0" parTransId="{B35A5AF4-AC6A-4685-8CF3-6949A561B5F2}" sibTransId="{71DC61C1-E34C-45FB-9BBE-83C14B5F0214}"/>
    <dgm:cxn modelId="{90A1FA55-E67C-D548-B8E5-7F148364D569}" type="presOf" srcId="{A83A9A68-F968-4C4C-A4A5-7069B34659FF}" destId="{36101CB5-E452-7F4E-85EE-F3D17DC0C9F2}" srcOrd="0" destOrd="0" presId="urn:microsoft.com/office/officeart/2016/7/layout/AccentHomeChevronProcess"/>
    <dgm:cxn modelId="{0E033373-CA86-49E1-B2A3-616B82082C9F}" srcId="{602B4813-2B67-4D2D-8296-927602D6D4B3}" destId="{A83A9A68-F968-4C4C-A4A5-7069B34659FF}" srcOrd="0" destOrd="0" parTransId="{95456A63-9395-4FCB-A856-E612DD0F3D2C}" sibTransId="{ADF8271F-A934-497A-9740-BCBD363F4BAE}"/>
    <dgm:cxn modelId="{8FEBAE8C-DA76-AE44-B67C-D23637BBDE3C}" type="presOf" srcId="{1CE2F6BB-78D3-4E99-BB23-7D9C45BFE770}" destId="{F3BF2B3F-6200-EF49-864E-383EA4176890}" srcOrd="0" destOrd="1" presId="urn:microsoft.com/office/officeart/2016/7/layout/AccentHomeChevronProcess"/>
    <dgm:cxn modelId="{C782DB9F-D0BE-A047-A55F-7B829A19B797}" type="presOf" srcId="{D67D22CB-E003-4F79-AE04-B6BCCD67A59C}" destId="{467B999D-02CC-C448-9C22-48440EE8EDB0}" srcOrd="0" destOrd="0" presId="urn:microsoft.com/office/officeart/2016/7/layout/AccentHomeChevronProcess"/>
    <dgm:cxn modelId="{E99243A6-7ADB-41A9-903D-034945C33A52}" srcId="{4FD8CDA0-66DC-4625-B587-18166D2B1EDB}" destId="{44758665-E3A2-4863-8555-35D08E6D3DB3}" srcOrd="0" destOrd="0" parTransId="{6E6FE086-35CA-4F50-9FCA-8630FABD2273}" sibTransId="{D0410792-C626-490D-BD5C-6AAD1E171009}"/>
    <dgm:cxn modelId="{EAB684C1-7D14-4502-A3A2-E0F1CF96FEFA}" srcId="{D67D22CB-E003-4F79-AE04-B6BCCD67A59C}" destId="{602B4813-2B67-4D2D-8296-927602D6D4B3}" srcOrd="0" destOrd="0" parTransId="{BB37CA96-674B-4571-956E-5767A63DC393}" sibTransId="{B39E226C-EA88-4B90-978E-4F810A7B8AD3}"/>
    <dgm:cxn modelId="{F4374CE6-04FB-4F8D-921D-4D13DF89F7E6}" srcId="{D67D22CB-E003-4F79-AE04-B6BCCD67A59C}" destId="{4FD8CDA0-66DC-4625-B587-18166D2B1EDB}" srcOrd="2" destOrd="0" parTransId="{A916F369-547E-4619-87E2-911051A426F0}" sibTransId="{169F31F6-8C4C-4531-AD1B-AA4B729BF82F}"/>
    <dgm:cxn modelId="{EBB08828-4409-2048-83D1-DF719C2AAB38}" type="presParOf" srcId="{467B999D-02CC-C448-9C22-48440EE8EDB0}" destId="{3DD178DA-75DE-0041-8882-BA2EDE359D38}" srcOrd="0" destOrd="0" presId="urn:microsoft.com/office/officeart/2016/7/layout/AccentHomeChevronProcess"/>
    <dgm:cxn modelId="{5BE2BE13-61FD-8043-9547-97D4D65F409F}" type="presParOf" srcId="{3DD178DA-75DE-0041-8882-BA2EDE359D38}" destId="{388E9C1F-654E-D446-86BA-2EECF3209E09}" srcOrd="0" destOrd="0" presId="urn:microsoft.com/office/officeart/2016/7/layout/AccentHomeChevronProcess"/>
    <dgm:cxn modelId="{D8229820-51A5-3248-BACE-FC539ADEDFBE}" type="presParOf" srcId="{3DD178DA-75DE-0041-8882-BA2EDE359D38}" destId="{47B73C00-AD9B-424D-9225-BCB674F1012A}" srcOrd="1" destOrd="0" presId="urn:microsoft.com/office/officeart/2016/7/layout/AccentHomeChevronProcess"/>
    <dgm:cxn modelId="{81F2B58A-E8EE-B443-AEEF-BB8D132411A5}" type="presParOf" srcId="{3DD178DA-75DE-0041-8882-BA2EDE359D38}" destId="{36101CB5-E452-7F4E-85EE-F3D17DC0C9F2}" srcOrd="2" destOrd="0" presId="urn:microsoft.com/office/officeart/2016/7/layout/AccentHomeChevronProcess"/>
    <dgm:cxn modelId="{47FACD84-DCAE-B647-A4C1-730947F51D0A}" type="presParOf" srcId="{3DD178DA-75DE-0041-8882-BA2EDE359D38}" destId="{D4B88F78-9FB8-0B45-9193-46904EF525DB}" srcOrd="3" destOrd="0" presId="urn:microsoft.com/office/officeart/2016/7/layout/AccentHomeChevronProcess"/>
    <dgm:cxn modelId="{4FA30127-4E14-DE4F-8AF2-8B34881E2D31}" type="presParOf" srcId="{467B999D-02CC-C448-9C22-48440EE8EDB0}" destId="{437EEF2B-C562-634A-A965-1BDF43C08735}" srcOrd="1" destOrd="0" presId="urn:microsoft.com/office/officeart/2016/7/layout/AccentHomeChevronProcess"/>
    <dgm:cxn modelId="{9B853645-7CEA-7441-B033-CF373AE8FC59}" type="presParOf" srcId="{467B999D-02CC-C448-9C22-48440EE8EDB0}" destId="{5140A84B-15C5-F341-87FB-D183250C7013}" srcOrd="2" destOrd="0" presId="urn:microsoft.com/office/officeart/2016/7/layout/AccentHomeChevronProcess"/>
    <dgm:cxn modelId="{416A72F1-6FC9-C44C-B68D-D54FCFFAAB45}" type="presParOf" srcId="{5140A84B-15C5-F341-87FB-D183250C7013}" destId="{88484B56-64A3-D940-9269-C14B68DDE3F9}" srcOrd="0" destOrd="0" presId="urn:microsoft.com/office/officeart/2016/7/layout/AccentHomeChevronProcess"/>
    <dgm:cxn modelId="{60AC46F8-12E0-774D-960B-C28B89E8CEDB}" type="presParOf" srcId="{5140A84B-15C5-F341-87FB-D183250C7013}" destId="{AABD4BBF-5255-384F-907F-9A3848294EB9}" srcOrd="1" destOrd="0" presId="urn:microsoft.com/office/officeart/2016/7/layout/AccentHomeChevronProcess"/>
    <dgm:cxn modelId="{BA8D9B67-E555-8D4A-9AC8-02E651F82C4A}" type="presParOf" srcId="{5140A84B-15C5-F341-87FB-D183250C7013}" destId="{EAACB31F-2103-9A4D-ACB7-38DD376EDC89}" srcOrd="2" destOrd="0" presId="urn:microsoft.com/office/officeart/2016/7/layout/AccentHomeChevronProcess"/>
    <dgm:cxn modelId="{25069D8D-F8C0-B747-BB31-1C970ACF8D06}" type="presParOf" srcId="{5140A84B-15C5-F341-87FB-D183250C7013}" destId="{A0DACCFC-E376-1547-83A0-055EA5325856}" srcOrd="3" destOrd="0" presId="urn:microsoft.com/office/officeart/2016/7/layout/AccentHomeChevronProcess"/>
    <dgm:cxn modelId="{3C0D9A48-A050-6643-B9C7-ED1C0EAB7A9C}" type="presParOf" srcId="{467B999D-02CC-C448-9C22-48440EE8EDB0}" destId="{F052257C-2819-8943-983D-B536630B956C}" srcOrd="3" destOrd="0" presId="urn:microsoft.com/office/officeart/2016/7/layout/AccentHomeChevronProcess"/>
    <dgm:cxn modelId="{CD1CA40F-0FA8-004E-9E25-DECF8FF91CE8}" type="presParOf" srcId="{467B999D-02CC-C448-9C22-48440EE8EDB0}" destId="{1019E6EC-4637-944C-9A54-D79A8B1CAFA0}" srcOrd="4" destOrd="0" presId="urn:microsoft.com/office/officeart/2016/7/layout/AccentHomeChevronProcess"/>
    <dgm:cxn modelId="{0A06C933-2EC7-7348-A037-F6748FE505CF}" type="presParOf" srcId="{1019E6EC-4637-944C-9A54-D79A8B1CAFA0}" destId="{6F1F50DD-7346-C243-B3B9-9BCF806AC492}" srcOrd="0" destOrd="0" presId="urn:microsoft.com/office/officeart/2016/7/layout/AccentHomeChevronProcess"/>
    <dgm:cxn modelId="{CA6F462C-3F39-3F46-97B3-5BA78FF43DA3}" type="presParOf" srcId="{1019E6EC-4637-944C-9A54-D79A8B1CAFA0}" destId="{E0175C3A-9CB0-624B-BA56-55ABC6023334}" srcOrd="1" destOrd="0" presId="urn:microsoft.com/office/officeart/2016/7/layout/AccentHomeChevronProcess"/>
    <dgm:cxn modelId="{8E934ED4-2347-964C-9246-79B11D66EB7D}" type="presParOf" srcId="{1019E6EC-4637-944C-9A54-D79A8B1CAFA0}" destId="{F3BF2B3F-6200-EF49-864E-383EA4176890}" srcOrd="2" destOrd="0" presId="urn:microsoft.com/office/officeart/2016/7/layout/AccentHomeChevronProcess"/>
    <dgm:cxn modelId="{D4A1CAE9-923B-2447-A9E6-3E17546FF229}" type="presParOf" srcId="{1019E6EC-4637-944C-9A54-D79A8B1CAFA0}" destId="{12F78997-A7DA-9B4B-9F52-8977134D8E1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E9C1F-654E-D446-86BA-2EECF3209E09}">
      <dsp:nvSpPr>
        <dsp:cNvPr id="0" name=""/>
        <dsp:cNvSpPr/>
      </dsp:nvSpPr>
      <dsp:spPr>
        <a:xfrm rot="5400000">
          <a:off x="-642524"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7B73C00-AD9B-424D-9225-BCB674F1012A}">
      <dsp:nvSpPr>
        <dsp:cNvPr id="0" name=""/>
        <dsp:cNvSpPr/>
      </dsp:nvSpPr>
      <dsp:spPr>
        <a:xfrm>
          <a:off x="4649" y="2294540"/>
          <a:ext cx="3677245" cy="529509"/>
        </a:xfrm>
        <a:prstGeom prst="homePlate">
          <a:avLst>
            <a:gd name="adj" fmla="val 25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1950s</a:t>
          </a:r>
        </a:p>
      </dsp:txBody>
      <dsp:txXfrm>
        <a:off x="4649" y="2294540"/>
        <a:ext cx="3611056" cy="529509"/>
      </dsp:txXfrm>
    </dsp:sp>
    <dsp:sp modelId="{36101CB5-E452-7F4E-85EE-F3D17DC0C9F2}">
      <dsp:nvSpPr>
        <dsp:cNvPr id="0" name=""/>
        <dsp:cNvSpPr/>
      </dsp:nvSpPr>
      <dsp:spPr>
        <a:xfrm>
          <a:off x="298829"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Richard Bellman - introduced the concept of dynamic programming and Markov Decision Processes (MDPs), which are foundational to modern RL. </a:t>
          </a:r>
        </a:p>
      </dsp:txBody>
      <dsp:txXfrm>
        <a:off x="298829" y="882520"/>
        <a:ext cx="2985923" cy="892640"/>
      </dsp:txXfrm>
    </dsp:sp>
    <dsp:sp modelId="{88484B56-64A3-D940-9269-C14B68DDE3F9}">
      <dsp:nvSpPr>
        <dsp:cNvPr id="0" name=""/>
        <dsp:cNvSpPr/>
      </dsp:nvSpPr>
      <dsp:spPr>
        <a:xfrm rot="5400000">
          <a:off x="2924403"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D4BBF-5255-384F-907F-9A3848294EB9}">
      <dsp:nvSpPr>
        <dsp:cNvPr id="0" name=""/>
        <dsp:cNvSpPr/>
      </dsp:nvSpPr>
      <dsp:spPr>
        <a:xfrm>
          <a:off x="3571577" y="2294540"/>
          <a:ext cx="3677245" cy="529509"/>
        </a:xfrm>
        <a:prstGeom prst="chevron">
          <a:avLst>
            <a:gd name="adj" fmla="val 25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1960s</a:t>
          </a:r>
        </a:p>
      </dsp:txBody>
      <dsp:txXfrm>
        <a:off x="3703954" y="2294540"/>
        <a:ext cx="3412491" cy="529509"/>
      </dsp:txXfrm>
    </dsp:sp>
    <dsp:sp modelId="{EAACB31F-2103-9A4D-ACB7-38DD376EDC89}">
      <dsp:nvSpPr>
        <dsp:cNvPr id="0" name=""/>
        <dsp:cNvSpPr/>
      </dsp:nvSpPr>
      <dsp:spPr>
        <a:xfrm>
          <a:off x="3865756"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Michael </a:t>
          </a:r>
          <a:r>
            <a:rPr lang="en-US" sz="1100" kern="1200" dirty="0" err="1"/>
            <a:t>Lvovitch</a:t>
          </a:r>
          <a:r>
            <a:rPr lang="en-US" sz="1100" kern="1200" dirty="0"/>
            <a:t> </a:t>
          </a:r>
          <a:r>
            <a:rPr lang="en-US" sz="1100" kern="1200" dirty="0" err="1"/>
            <a:t>Tsetlin</a:t>
          </a:r>
          <a:r>
            <a:rPr lang="en-US" sz="1100" kern="1200" dirty="0"/>
            <a:t> – created concept in computer science coined “learning automata.”</a:t>
          </a:r>
        </a:p>
      </dsp:txBody>
      <dsp:txXfrm>
        <a:off x="3865756" y="882520"/>
        <a:ext cx="2985923" cy="892640"/>
      </dsp:txXfrm>
    </dsp:sp>
    <dsp:sp modelId="{6F1F50DD-7346-C243-B3B9-9BCF806AC492}">
      <dsp:nvSpPr>
        <dsp:cNvPr id="0" name=""/>
        <dsp:cNvSpPr/>
      </dsp:nvSpPr>
      <dsp:spPr>
        <a:xfrm rot="5400000">
          <a:off x="6491331"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175C3A-9CB0-624B-BA56-55ABC6023334}">
      <dsp:nvSpPr>
        <dsp:cNvPr id="0" name=""/>
        <dsp:cNvSpPr/>
      </dsp:nvSpPr>
      <dsp:spPr>
        <a:xfrm>
          <a:off x="7138505" y="2294540"/>
          <a:ext cx="3677245" cy="529509"/>
        </a:xfrm>
        <a:prstGeom prst="chevron">
          <a:avLst>
            <a:gd name="adj" fmla="val 25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1992</a:t>
          </a:r>
        </a:p>
      </dsp:txBody>
      <dsp:txXfrm>
        <a:off x="7270882" y="2294540"/>
        <a:ext cx="3412491" cy="529509"/>
      </dsp:txXfrm>
    </dsp:sp>
    <dsp:sp modelId="{F3BF2B3F-6200-EF49-864E-383EA4176890}">
      <dsp:nvSpPr>
        <dsp:cNvPr id="0" name=""/>
        <dsp:cNvSpPr/>
      </dsp:nvSpPr>
      <dsp:spPr>
        <a:xfrm>
          <a:off x="7432684"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Richard Sutton and Andrew Barto – popularized Reinforcement Learning in the textbook "Reinforcement Learning: An Introduction”</a:t>
          </a:r>
        </a:p>
        <a:p>
          <a:pPr marL="57150" lvl="1" indent="-57150" algn="l" defTabSz="400050">
            <a:lnSpc>
              <a:spcPct val="90000"/>
            </a:lnSpc>
            <a:spcBef>
              <a:spcPct val="0"/>
            </a:spcBef>
            <a:spcAft>
              <a:spcPct val="15000"/>
            </a:spcAft>
            <a:buChar char="•"/>
          </a:pPr>
          <a:r>
            <a:rPr lang="en-US" sz="900" kern="1200"/>
            <a:t>Often credited as the two of the top contributors to the field of RL</a:t>
          </a:r>
        </a:p>
      </dsp:txBody>
      <dsp:txXfrm>
        <a:off x="7432684" y="882520"/>
        <a:ext cx="2985923" cy="89264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ABB82-FED1-474B-AD27-EBA15FDBB5B5}" type="datetimeFigureOut">
              <a:rPr lang="en-US" smtClean="0"/>
              <a:t>7/15/25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72A97-11F9-B748-8F4C-73282DF131E7}" type="slidenum">
              <a:rPr lang="en-US" smtClean="0"/>
              <a:t>‹#›</a:t>
            </a:fld>
            <a:endParaRPr lang="en-US"/>
          </a:p>
        </p:txBody>
      </p:sp>
    </p:spTree>
    <p:extLst>
      <p:ext uri="{BB962C8B-B14F-4D97-AF65-F5344CB8AC3E}">
        <p14:creationId xmlns:p14="http://schemas.microsoft.com/office/powerpoint/2010/main" val="217969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on GitHub</a:t>
            </a:r>
          </a:p>
        </p:txBody>
      </p:sp>
      <p:sp>
        <p:nvSpPr>
          <p:cNvPr id="4" name="Slide Number Placeholder 3"/>
          <p:cNvSpPr>
            <a:spLocks noGrp="1"/>
          </p:cNvSpPr>
          <p:nvPr>
            <p:ph type="sldNum" sz="quarter" idx="5"/>
          </p:nvPr>
        </p:nvSpPr>
        <p:spPr/>
        <p:txBody>
          <a:bodyPr/>
          <a:lstStyle/>
          <a:p>
            <a:fld id="{92622126-2AF0-D64E-ABE6-F7F79B01F13C}" type="slidenum">
              <a:rPr lang="en-US" smtClean="0"/>
              <a:t>8</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unless ChatGPT changes numbers (notably like the shift from GPT 3.5 to 4o) The differences in models like 4 omni and 4 mini come down to finetuning with tools like RLHF rather than retraining an entire model</a:t>
            </a:r>
          </a:p>
        </p:txBody>
      </p:sp>
      <p:sp>
        <p:nvSpPr>
          <p:cNvPr id="4" name="Slide Number Placeholder 3"/>
          <p:cNvSpPr>
            <a:spLocks noGrp="1"/>
          </p:cNvSpPr>
          <p:nvPr>
            <p:ph type="sldNum" sz="quarter" idx="5"/>
          </p:nvPr>
        </p:nvSpPr>
        <p:spPr/>
        <p:txBody>
          <a:bodyPr/>
          <a:lstStyle/>
          <a:p>
            <a:fld id="{F4472A97-11F9-B748-8F4C-73282DF131E7}" type="slidenum">
              <a:rPr lang="en-US" smtClean="0"/>
              <a:t>34</a:t>
            </a:fld>
            <a:endParaRPr lang="en-US"/>
          </a:p>
        </p:txBody>
      </p:sp>
    </p:spTree>
    <p:extLst>
      <p:ext uri="{BB962C8B-B14F-4D97-AF65-F5344CB8AC3E}">
        <p14:creationId xmlns:p14="http://schemas.microsoft.com/office/powerpoint/2010/main" val="320876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72A97-11F9-B748-8F4C-73282DF131E7}" type="slidenum">
              <a:rPr lang="en-US" smtClean="0"/>
              <a:t>35</a:t>
            </a:fld>
            <a:endParaRPr lang="en-US"/>
          </a:p>
        </p:txBody>
      </p:sp>
    </p:spTree>
    <p:extLst>
      <p:ext uri="{BB962C8B-B14F-4D97-AF65-F5344CB8AC3E}">
        <p14:creationId xmlns:p14="http://schemas.microsoft.com/office/powerpoint/2010/main" val="3763255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the time to experiment and put all of your learned skills together into a capstone project, this section is </a:t>
            </a:r>
            <a:r>
              <a:rPr lang="en-US"/>
              <a:t>optional however </a:t>
            </a:r>
            <a:r>
              <a:rPr lang="en-US" dirty="0"/>
              <a:t>it is encouraged for those seeking to deepen their understanding</a:t>
            </a:r>
          </a:p>
        </p:txBody>
      </p:sp>
      <p:sp>
        <p:nvSpPr>
          <p:cNvPr id="4" name="Slide Number Placeholder 3"/>
          <p:cNvSpPr>
            <a:spLocks noGrp="1"/>
          </p:cNvSpPr>
          <p:nvPr>
            <p:ph type="sldNum" sz="quarter" idx="5"/>
          </p:nvPr>
        </p:nvSpPr>
        <p:spPr/>
        <p:txBody>
          <a:bodyPr/>
          <a:lstStyle/>
          <a:p>
            <a:fld id="{F4472A97-11F9-B748-8F4C-73282DF131E7}" type="slidenum">
              <a:rPr lang="en-US" smtClean="0"/>
              <a:t>56</a:t>
            </a:fld>
            <a:endParaRPr lang="en-US"/>
          </a:p>
        </p:txBody>
      </p:sp>
    </p:spTree>
    <p:extLst>
      <p:ext uri="{BB962C8B-B14F-4D97-AF65-F5344CB8AC3E}">
        <p14:creationId xmlns:p14="http://schemas.microsoft.com/office/powerpoint/2010/main" val="425015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of LLMs include GPT, BERT, Claude, Gemini, and others.</a:t>
            </a:r>
          </a:p>
          <a:p>
            <a:endParaRPr lang="en-US" dirty="0"/>
          </a:p>
        </p:txBody>
      </p:sp>
      <p:sp>
        <p:nvSpPr>
          <p:cNvPr id="4" name="Slide Number Placeholder 3"/>
          <p:cNvSpPr>
            <a:spLocks noGrp="1"/>
          </p:cNvSpPr>
          <p:nvPr>
            <p:ph type="sldNum" sz="quarter" idx="5"/>
          </p:nvPr>
        </p:nvSpPr>
        <p:spPr/>
        <p:txBody>
          <a:bodyPr/>
          <a:lstStyle/>
          <a:p>
            <a:fld id="{F4472A97-11F9-B748-8F4C-73282DF131E7}" type="slidenum">
              <a:rPr lang="en-US" smtClean="0"/>
              <a:t>10</a:t>
            </a:fld>
            <a:endParaRPr lang="en-US"/>
          </a:p>
        </p:txBody>
      </p:sp>
    </p:spTree>
    <p:extLst>
      <p:ext uri="{BB962C8B-B14F-4D97-AF65-F5344CB8AC3E}">
        <p14:creationId xmlns:p14="http://schemas.microsoft.com/office/powerpoint/2010/main" val="5210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navigate to the directory (1)-intro code base to access  the “broken code” and fix it yourself. If you get stuck, please reach out to one of the team leads or see the solutions files. You will find the solution to this problem set under the solutions directory. Please be sure only to focus on </a:t>
            </a:r>
            <a:r>
              <a:rPr lang="en-US" dirty="0" err="1"/>
              <a:t>main.py</a:t>
            </a:r>
            <a:r>
              <a:rPr lang="en-US" dirty="0"/>
              <a:t> for all problem sets. </a:t>
            </a:r>
          </a:p>
        </p:txBody>
      </p:sp>
      <p:sp>
        <p:nvSpPr>
          <p:cNvPr id="4" name="Slide Number Placeholder 3"/>
          <p:cNvSpPr>
            <a:spLocks noGrp="1"/>
          </p:cNvSpPr>
          <p:nvPr>
            <p:ph type="sldNum" sz="quarter" idx="5"/>
          </p:nvPr>
        </p:nvSpPr>
        <p:spPr/>
        <p:txBody>
          <a:bodyPr/>
          <a:lstStyle/>
          <a:p>
            <a:fld id="{F4472A97-11F9-B748-8F4C-73282DF131E7}" type="slidenum">
              <a:rPr lang="en-US" smtClean="0"/>
              <a:t>17</a:t>
            </a:fld>
            <a:endParaRPr lang="en-US"/>
          </a:p>
        </p:txBody>
      </p:sp>
    </p:spTree>
    <p:extLst>
      <p:ext uri="{BB962C8B-B14F-4D97-AF65-F5344CB8AC3E}">
        <p14:creationId xmlns:p14="http://schemas.microsoft.com/office/powerpoint/2010/main" val="777721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Bandit Algorithms</a:t>
            </a:r>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20</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21</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epsilon greedy for today</a:t>
            </a:r>
          </a:p>
        </p:txBody>
      </p:sp>
      <p:sp>
        <p:nvSpPr>
          <p:cNvPr id="4" name="Slide Number Placeholder 3"/>
          <p:cNvSpPr>
            <a:spLocks noGrp="1"/>
          </p:cNvSpPr>
          <p:nvPr>
            <p:ph type="sldNum" sz="quarter" idx="5"/>
          </p:nvPr>
        </p:nvSpPr>
        <p:spPr/>
        <p:txBody>
          <a:bodyPr/>
          <a:lstStyle/>
          <a:p>
            <a:fld id="{F4472A97-11F9-B748-8F4C-73282DF131E7}" type="slidenum">
              <a:rPr lang="en-US" smtClean="0"/>
              <a:t>26</a:t>
            </a:fld>
            <a:endParaRPr lang="en-US"/>
          </a:p>
        </p:txBody>
      </p:sp>
    </p:spTree>
    <p:extLst>
      <p:ext uri="{BB962C8B-B14F-4D97-AF65-F5344CB8AC3E}">
        <p14:creationId xmlns:p14="http://schemas.microsoft.com/office/powerpoint/2010/main" val="348780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ChatGPT</a:t>
            </a:r>
          </a:p>
        </p:txBody>
      </p:sp>
      <p:sp>
        <p:nvSpPr>
          <p:cNvPr id="4" name="Slide Number Placeholder 3"/>
          <p:cNvSpPr>
            <a:spLocks noGrp="1"/>
          </p:cNvSpPr>
          <p:nvPr>
            <p:ph type="sldNum" sz="quarter" idx="5"/>
          </p:nvPr>
        </p:nvSpPr>
        <p:spPr/>
        <p:txBody>
          <a:bodyPr/>
          <a:lstStyle/>
          <a:p>
            <a:fld id="{F4472A97-11F9-B748-8F4C-73282DF131E7}" type="slidenum">
              <a:rPr lang="en-US" smtClean="0"/>
              <a:t>28</a:t>
            </a:fld>
            <a:endParaRPr lang="en-US"/>
          </a:p>
        </p:txBody>
      </p:sp>
    </p:spTree>
    <p:extLst>
      <p:ext uri="{BB962C8B-B14F-4D97-AF65-F5344CB8AC3E}">
        <p14:creationId xmlns:p14="http://schemas.microsoft.com/office/powerpoint/2010/main" val="34487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code the different “arms” or “bandits” will be different prompts and there will be attached rewards based on how well the LLM explains the code. </a:t>
            </a:r>
          </a:p>
        </p:txBody>
      </p:sp>
      <p:sp>
        <p:nvSpPr>
          <p:cNvPr id="4" name="Slide Number Placeholder 3"/>
          <p:cNvSpPr>
            <a:spLocks noGrp="1"/>
          </p:cNvSpPr>
          <p:nvPr>
            <p:ph type="sldNum" sz="quarter" idx="5"/>
          </p:nvPr>
        </p:nvSpPr>
        <p:spPr/>
        <p:txBody>
          <a:bodyPr/>
          <a:lstStyle/>
          <a:p>
            <a:fld id="{F4472A97-11F9-B748-8F4C-73282DF131E7}" type="slidenum">
              <a:rPr lang="en-US" smtClean="0"/>
              <a:t>31</a:t>
            </a:fld>
            <a:endParaRPr lang="en-US"/>
          </a:p>
        </p:txBody>
      </p:sp>
    </p:spTree>
    <p:extLst>
      <p:ext uri="{BB962C8B-B14F-4D97-AF65-F5344CB8AC3E}">
        <p14:creationId xmlns:p14="http://schemas.microsoft.com/office/powerpoint/2010/main" val="17891572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495004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728818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355418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40487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784671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A76890-AF8F-5E43-BEA8-EFBF504BD051}" type="datetimeFigureOut">
              <a:rPr lang="en-US" smtClean="0"/>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21647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A76890-AF8F-5E43-BEA8-EFBF504BD051}" type="datetimeFigureOut">
              <a:rPr lang="en-US" smtClean="0"/>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258503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204056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43160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11922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73414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77435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A76890-AF8F-5E43-BEA8-EFBF504BD051}" type="datetimeFigureOut">
              <a:rPr lang="en-US" smtClean="0"/>
              <a:t>7/15/25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4086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76890-AF8F-5E43-BEA8-EFBF504BD051}" type="datetimeFigureOut">
              <a:rPr lang="en-US" smtClean="0"/>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69584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76890-AF8F-5E43-BEA8-EFBF504BD051}" type="datetimeFigureOut">
              <a:rPr lang="en-US" smtClean="0"/>
              <a:t>7/15/25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88313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57206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629726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CA76890-AF8F-5E43-BEA8-EFBF504BD051}" type="datetimeFigureOut">
              <a:rPr lang="en-US" smtClean="0"/>
              <a:t>7/15/25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DF4EFEB-2D73-5640-8869-38B2057CC723}" type="slidenum">
              <a:rPr lang="en-US" smtClean="0"/>
              <a:t>‹#›</a:t>
            </a:fld>
            <a:endParaRPr lang="en-US"/>
          </a:p>
        </p:txBody>
      </p:sp>
    </p:spTree>
    <p:extLst>
      <p:ext uri="{BB962C8B-B14F-4D97-AF65-F5344CB8AC3E}">
        <p14:creationId xmlns:p14="http://schemas.microsoft.com/office/powerpoint/2010/main" val="141169425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ollama.com/" TargetMode="External"/><Relationship Id="rId5" Type="http://schemas.openxmlformats.org/officeDocument/2006/relationships/hyperlink" Target="https://github.com/tylerjustinjackson/LLMs-with-RL-Materials.git" TargetMode="External"/><Relationship Id="rId4" Type="http://schemas.openxmlformats.org/officeDocument/2006/relationships/hyperlink" Target="https://github.com/tylerjustinjackson/LLMs-with-RL-Material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4293E-59F7-C01D-1EEE-904C654EA318}"/>
              </a:ext>
            </a:extLst>
          </p:cNvPr>
          <p:cNvSpPr>
            <a:spLocks noGrp="1"/>
          </p:cNvSpPr>
          <p:nvPr>
            <p:ph type="ctrTitle"/>
          </p:nvPr>
        </p:nvSpPr>
        <p:spPr/>
        <p:txBody>
          <a:bodyPr/>
          <a:lstStyle/>
          <a:p>
            <a:r>
              <a:rPr lang="en-US" dirty="0"/>
              <a:t>Welcome</a:t>
            </a:r>
          </a:p>
        </p:txBody>
      </p:sp>
      <p:sp>
        <p:nvSpPr>
          <p:cNvPr id="3" name="Subtitle 2">
            <a:extLst>
              <a:ext uri="{FF2B5EF4-FFF2-40B4-BE49-F238E27FC236}">
                <a16:creationId xmlns:a16="http://schemas.microsoft.com/office/drawing/2014/main" id="{0E6B7E25-F412-EE91-E094-D3D6F8E98FE9}"/>
              </a:ext>
            </a:extLst>
          </p:cNvPr>
          <p:cNvSpPr>
            <a:spLocks noGrp="1"/>
          </p:cNvSpPr>
          <p:nvPr>
            <p:ph type="subTitle" idx="1"/>
          </p:nvPr>
        </p:nvSpPr>
        <p:spPr/>
        <p:txBody>
          <a:bodyPr/>
          <a:lstStyle/>
          <a:p>
            <a:r>
              <a:rPr lang="en-US" dirty="0"/>
              <a:t>We will begin shortly</a:t>
            </a:r>
          </a:p>
        </p:txBody>
      </p:sp>
    </p:spTree>
    <p:extLst>
      <p:ext uri="{BB962C8B-B14F-4D97-AF65-F5344CB8AC3E}">
        <p14:creationId xmlns:p14="http://schemas.microsoft.com/office/powerpoint/2010/main" val="909754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D8BF455-AFA5-5D7D-911C-BC2335D5391B}"/>
              </a:ext>
            </a:extLst>
          </p:cNvPr>
          <p:cNvSpPr>
            <a:spLocks noGrp="1"/>
          </p:cNvSpPr>
          <p:nvPr>
            <p:ph type="title"/>
          </p:nvPr>
        </p:nvSpPr>
        <p:spPr>
          <a:xfrm>
            <a:off x="683609" y="764372"/>
            <a:ext cx="3173688" cy="5216013"/>
          </a:xfrm>
        </p:spPr>
        <p:txBody>
          <a:bodyPr>
            <a:normAutofit/>
          </a:bodyPr>
          <a:lstStyle/>
          <a:p>
            <a:r>
              <a:rPr lang="en-US" dirty="0"/>
              <a:t>What are Large language Models?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B77CBF-8B96-2809-2F92-BB4D3F3B52F5}"/>
              </a:ext>
            </a:extLst>
          </p:cNvPr>
          <p:cNvSpPr>
            <a:spLocks noGrp="1"/>
          </p:cNvSpPr>
          <p:nvPr>
            <p:ph idx="1"/>
          </p:nvPr>
        </p:nvSpPr>
        <p:spPr>
          <a:xfrm>
            <a:off x="4370138" y="764372"/>
            <a:ext cx="7086600" cy="5216013"/>
          </a:xfrm>
        </p:spPr>
        <p:txBody>
          <a:bodyPr anchor="ctr">
            <a:normAutofit/>
          </a:bodyPr>
          <a:lstStyle/>
          <a:p>
            <a:r>
              <a:rPr lang="en-US" sz="2000"/>
              <a:t>LLMs (Large Language Models) are advanced AI systems trained on massive amounts of text data to understand and generate human-like language.</a:t>
            </a:r>
          </a:p>
          <a:p>
            <a:r>
              <a:rPr lang="en-US" sz="2000"/>
              <a:t>They use neural networks, specifically transformer architectures, to process and generate text in a way that captures context, meaning, and structure.</a:t>
            </a:r>
          </a:p>
          <a:p>
            <a:r>
              <a:rPr lang="en-US" sz="2000"/>
              <a:t>Trained on diverse sources like books, websites, and articles, they learn patterns in language to perform tasks such as:</a:t>
            </a:r>
          </a:p>
          <a:p>
            <a:pPr lvl="1"/>
            <a:r>
              <a:rPr lang="en-US" dirty="0"/>
              <a:t>Text generation, Translation, Summarization, Question answering, etc.</a:t>
            </a:r>
          </a:p>
          <a:p>
            <a:r>
              <a:rPr lang="en-US" sz="2000"/>
              <a:t>LLMs do not “understand” language like humans but predict what text is likely to come next — word by word — based on prior context.</a:t>
            </a:r>
          </a:p>
        </p:txBody>
      </p:sp>
    </p:spTree>
    <p:extLst>
      <p:ext uri="{BB962C8B-B14F-4D97-AF65-F5344CB8AC3E}">
        <p14:creationId xmlns:p14="http://schemas.microsoft.com/office/powerpoint/2010/main" val="3177189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10E8-2574-7E45-0038-0BE3FBE70E23}"/>
              </a:ext>
            </a:extLst>
          </p:cNvPr>
          <p:cNvSpPr>
            <a:spLocks noGrp="1"/>
          </p:cNvSpPr>
          <p:nvPr>
            <p:ph type="title"/>
          </p:nvPr>
        </p:nvSpPr>
        <p:spPr/>
        <p:txBody>
          <a:bodyPr/>
          <a:lstStyle/>
          <a:p>
            <a:r>
              <a:rPr lang="en-US" dirty="0"/>
              <a:t>The Transformer Architecture</a:t>
            </a:r>
          </a:p>
        </p:txBody>
      </p:sp>
      <p:sp>
        <p:nvSpPr>
          <p:cNvPr id="3" name="Content Placeholder 2">
            <a:extLst>
              <a:ext uri="{FF2B5EF4-FFF2-40B4-BE49-F238E27FC236}">
                <a16:creationId xmlns:a16="http://schemas.microsoft.com/office/drawing/2014/main" id="{BDDBD4B6-50E6-D55D-F9AE-522D7834D027}"/>
              </a:ext>
            </a:extLst>
          </p:cNvPr>
          <p:cNvSpPr>
            <a:spLocks noGrp="1"/>
          </p:cNvSpPr>
          <p:nvPr>
            <p:ph idx="1"/>
          </p:nvPr>
        </p:nvSpPr>
        <p:spPr/>
        <p:txBody>
          <a:bodyPr>
            <a:normAutofit fontScale="85000" lnSpcReduction="20000"/>
          </a:bodyPr>
          <a:lstStyle/>
          <a:p>
            <a:r>
              <a:rPr lang="en-US" dirty="0"/>
              <a:t>Introduced in the paper “Attention is All You Need” (Vaswani et al., 2017), the Transformer revolutionized NLP and enabled modern LLMs.</a:t>
            </a:r>
          </a:p>
          <a:p>
            <a:r>
              <a:rPr lang="en-US" dirty="0"/>
              <a:t>Key Components:</a:t>
            </a:r>
          </a:p>
          <a:p>
            <a:pPr lvl="1"/>
            <a:r>
              <a:rPr lang="en-US" dirty="0"/>
              <a:t>Self-Attention Mechanism:</a:t>
            </a:r>
          </a:p>
          <a:p>
            <a:pPr lvl="2"/>
            <a:r>
              <a:rPr lang="en-US" dirty="0"/>
              <a:t>Allows the model to weigh the importance of different words in a sequence, regardless of their position.</a:t>
            </a:r>
          </a:p>
          <a:p>
            <a:pPr lvl="3"/>
            <a:r>
              <a:rPr lang="en-US" dirty="0"/>
              <a:t>Example: In “The cat sat on the mat,” it helps understand relationships like cat ↔ sat.</a:t>
            </a:r>
          </a:p>
          <a:p>
            <a:pPr lvl="1"/>
            <a:r>
              <a:rPr lang="en-US" dirty="0"/>
              <a:t>Positional Encoding:</a:t>
            </a:r>
          </a:p>
          <a:p>
            <a:pPr lvl="2"/>
            <a:r>
              <a:rPr lang="en-US" dirty="0"/>
              <a:t>Since transformers don’t process input sequentially like RNNs, positional encodings give tokens a sense of order.</a:t>
            </a:r>
          </a:p>
          <a:p>
            <a:pPr lvl="1"/>
            <a:r>
              <a:rPr lang="en-US" dirty="0"/>
              <a:t>Multi-Head Attention:</a:t>
            </a:r>
          </a:p>
          <a:p>
            <a:pPr lvl="2"/>
            <a:r>
              <a:rPr lang="en-US" dirty="0"/>
              <a:t>Enables the model to attend to multiple parts of a sentence simultaneously, capturing different relationships in parallel.</a:t>
            </a:r>
          </a:p>
          <a:p>
            <a:pPr lvl="1"/>
            <a:r>
              <a:rPr lang="en-US" dirty="0"/>
              <a:t>Feed-Forward Neural Network:</a:t>
            </a:r>
          </a:p>
          <a:p>
            <a:pPr lvl="2"/>
            <a:r>
              <a:rPr lang="en-US" dirty="0"/>
              <a:t>Applies nonlinear transformations to each token independently after attention layers.</a:t>
            </a:r>
          </a:p>
          <a:p>
            <a:pPr lvl="1"/>
            <a:r>
              <a:rPr lang="en-US" dirty="0"/>
              <a:t>Layer Normalization &amp; Residual Connections:</a:t>
            </a:r>
          </a:p>
          <a:p>
            <a:pPr lvl="2"/>
            <a:r>
              <a:rPr lang="en-US" dirty="0"/>
              <a:t>Improve training stability and allow deeper architectures.</a:t>
            </a:r>
          </a:p>
          <a:p>
            <a:endParaRPr lang="en-US" dirty="0"/>
          </a:p>
        </p:txBody>
      </p:sp>
    </p:spTree>
    <p:extLst>
      <p:ext uri="{BB962C8B-B14F-4D97-AF65-F5344CB8AC3E}">
        <p14:creationId xmlns:p14="http://schemas.microsoft.com/office/powerpoint/2010/main" val="86531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12DD-0C7D-238D-973E-981C832CF4DE}"/>
              </a:ext>
            </a:extLst>
          </p:cNvPr>
          <p:cNvSpPr>
            <a:spLocks noGrp="1"/>
          </p:cNvSpPr>
          <p:nvPr>
            <p:ph type="title"/>
          </p:nvPr>
        </p:nvSpPr>
        <p:spPr/>
        <p:txBody>
          <a:bodyPr/>
          <a:lstStyle/>
          <a:p>
            <a:r>
              <a:rPr lang="en-US"/>
              <a:t>How LLMs Generate Text</a:t>
            </a:r>
            <a:endParaRPr lang="en-US" dirty="0"/>
          </a:p>
        </p:txBody>
      </p:sp>
      <p:sp>
        <p:nvSpPr>
          <p:cNvPr id="3" name="Content Placeholder 2">
            <a:extLst>
              <a:ext uri="{FF2B5EF4-FFF2-40B4-BE49-F238E27FC236}">
                <a16:creationId xmlns:a16="http://schemas.microsoft.com/office/drawing/2014/main" id="{D969A389-79B3-9E12-3102-14305920B79D}"/>
              </a:ext>
            </a:extLst>
          </p:cNvPr>
          <p:cNvSpPr>
            <a:spLocks noGrp="1"/>
          </p:cNvSpPr>
          <p:nvPr>
            <p:ph idx="1"/>
          </p:nvPr>
        </p:nvSpPr>
        <p:spPr/>
        <p:txBody>
          <a:bodyPr>
            <a:normAutofit fontScale="85000" lnSpcReduction="20000"/>
          </a:bodyPr>
          <a:lstStyle/>
          <a:p>
            <a:r>
              <a:rPr lang="en-US" dirty="0"/>
              <a:t>LLMs generate text one token at a time, predicting what comes next based on the input so far.</a:t>
            </a:r>
          </a:p>
          <a:p>
            <a:pPr lvl="1"/>
            <a:r>
              <a:rPr lang="en-US" dirty="0"/>
              <a:t>A token is typically a word, </a:t>
            </a:r>
            <a:r>
              <a:rPr lang="en-US" dirty="0" err="1"/>
              <a:t>subword</a:t>
            </a:r>
            <a:r>
              <a:rPr lang="en-US" dirty="0"/>
              <a:t>, or character, depending on the model.</a:t>
            </a:r>
          </a:p>
          <a:p>
            <a:r>
              <a:rPr lang="en-US" dirty="0"/>
              <a:t>The Generation Process:</a:t>
            </a:r>
          </a:p>
          <a:p>
            <a:pPr lvl="1"/>
            <a:r>
              <a:rPr lang="en-US" dirty="0"/>
              <a:t>Input Prompt:</a:t>
            </a:r>
          </a:p>
          <a:p>
            <a:pPr lvl="2"/>
            <a:r>
              <a:rPr lang="en-US" dirty="0"/>
              <a:t>You provide a prompt like: “The sky is very blue …”</a:t>
            </a:r>
          </a:p>
          <a:p>
            <a:pPr lvl="1"/>
            <a:r>
              <a:rPr lang="en-US" dirty="0"/>
              <a:t>Tokenization:</a:t>
            </a:r>
          </a:p>
          <a:p>
            <a:pPr lvl="2"/>
            <a:r>
              <a:rPr lang="en-US" dirty="0"/>
              <a:t>The text is broken into tokens (e.g., ["The", ”sky", ”is", ”very", ”blue"])</a:t>
            </a:r>
          </a:p>
          <a:p>
            <a:pPr lvl="1"/>
            <a:r>
              <a:rPr lang="en-US" dirty="0"/>
              <a:t>Contextual Understanding:</a:t>
            </a:r>
          </a:p>
          <a:p>
            <a:pPr lvl="2"/>
            <a:r>
              <a:rPr lang="en-US" dirty="0"/>
              <a:t>Using the transformer architecture, the model considers the context of all previous tokens.</a:t>
            </a:r>
          </a:p>
          <a:p>
            <a:pPr lvl="1"/>
            <a:r>
              <a:rPr lang="en-US" dirty="0"/>
              <a:t>Next Token Prediction:</a:t>
            </a:r>
          </a:p>
          <a:p>
            <a:pPr lvl="2"/>
            <a:r>
              <a:rPr lang="en-US" dirty="0"/>
              <a:t>The model computes a probability distribution over its vocabulary and chooses the most likely next token (e.g., “bright”).</a:t>
            </a:r>
          </a:p>
          <a:p>
            <a:pPr lvl="1"/>
            <a:r>
              <a:rPr lang="en-US" dirty="0"/>
              <a:t>Repeat:</a:t>
            </a:r>
          </a:p>
          <a:p>
            <a:pPr lvl="2"/>
            <a:r>
              <a:rPr lang="en-US" dirty="0"/>
              <a:t>The new token is added to the input, and the process repeats until a stopping condition is met (e.g., max length or end token).</a:t>
            </a:r>
          </a:p>
        </p:txBody>
      </p:sp>
    </p:spTree>
    <p:extLst>
      <p:ext uri="{BB962C8B-B14F-4D97-AF65-F5344CB8AC3E}">
        <p14:creationId xmlns:p14="http://schemas.microsoft.com/office/powerpoint/2010/main" val="928781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5F942AFB-5930-8D71-FAB8-4F723885ABB2}"/>
              </a:ext>
            </a:extLst>
          </p:cNvPr>
          <p:cNvSpPr>
            <a:spLocks noGrp="1"/>
          </p:cNvSpPr>
          <p:nvPr>
            <p:ph type="title"/>
          </p:nvPr>
        </p:nvSpPr>
        <p:spPr>
          <a:xfrm>
            <a:off x="1001486" y="4771908"/>
            <a:ext cx="9845190" cy="1293028"/>
          </a:xfrm>
        </p:spPr>
        <p:txBody>
          <a:bodyPr>
            <a:normAutofit/>
          </a:bodyPr>
          <a:lstStyle/>
          <a:p>
            <a:pPr algn="l"/>
            <a:r>
              <a:rPr lang="en-US" dirty="0"/>
              <a:t>Notable LLM Parameters</a:t>
            </a:r>
            <a:endParaRPr lang="en-US"/>
          </a:p>
        </p:txBody>
      </p:sp>
      <p:sp>
        <p:nvSpPr>
          <p:cNvPr id="3" name="Content Placeholder 2">
            <a:extLst>
              <a:ext uri="{FF2B5EF4-FFF2-40B4-BE49-F238E27FC236}">
                <a16:creationId xmlns:a16="http://schemas.microsoft.com/office/drawing/2014/main" id="{9799F22B-9E95-A5E0-52FB-0811E854D3AC}"/>
              </a:ext>
            </a:extLst>
          </p:cNvPr>
          <p:cNvSpPr>
            <a:spLocks noGrp="1"/>
          </p:cNvSpPr>
          <p:nvPr>
            <p:ph idx="1"/>
          </p:nvPr>
        </p:nvSpPr>
        <p:spPr>
          <a:xfrm>
            <a:off x="804334" y="630827"/>
            <a:ext cx="9222535" cy="3845311"/>
          </a:xfrm>
        </p:spPr>
        <p:txBody>
          <a:bodyPr anchor="ctr">
            <a:normAutofit/>
          </a:bodyPr>
          <a:lstStyle/>
          <a:p>
            <a:r>
              <a:rPr lang="en-US" sz="1700" dirty="0"/>
              <a:t>Temperature</a:t>
            </a:r>
          </a:p>
          <a:p>
            <a:pPr lvl="1"/>
            <a:r>
              <a:rPr lang="en-US" sz="1700" dirty="0"/>
              <a:t>Controls randomness in output</a:t>
            </a:r>
          </a:p>
          <a:p>
            <a:pPr lvl="2"/>
            <a:r>
              <a:rPr lang="en-US" sz="1700" dirty="0"/>
              <a:t>Low (e.g. 0.1): more deterministic, focused responses</a:t>
            </a:r>
          </a:p>
          <a:p>
            <a:pPr lvl="2"/>
            <a:r>
              <a:rPr lang="en-US" sz="1700" dirty="0"/>
              <a:t>High (e.g. 0.9): more creative, diverse output</a:t>
            </a:r>
          </a:p>
          <a:p>
            <a:r>
              <a:rPr lang="en-US" sz="1700" dirty="0" err="1"/>
              <a:t>top_p</a:t>
            </a:r>
            <a:r>
              <a:rPr lang="en-US" sz="1700" dirty="0"/>
              <a:t> (nucleus sampling)</a:t>
            </a:r>
          </a:p>
          <a:p>
            <a:pPr lvl="1"/>
            <a:r>
              <a:rPr lang="en-US" sz="1700" dirty="0"/>
              <a:t>Limits token choices to the top X% cumulative probability</a:t>
            </a:r>
          </a:p>
          <a:p>
            <a:pPr lvl="2"/>
            <a:r>
              <a:rPr lang="en-US" sz="1700" dirty="0" err="1"/>
              <a:t>top_p</a:t>
            </a:r>
            <a:r>
              <a:rPr lang="en-US" sz="1700" dirty="0"/>
              <a:t> = 0.9 means only the top 90% most likely words are considered</a:t>
            </a:r>
          </a:p>
          <a:p>
            <a:pPr lvl="2"/>
            <a:r>
              <a:rPr lang="en-US" sz="1700" dirty="0"/>
              <a:t>Helps balance creativity and coherence</a:t>
            </a:r>
          </a:p>
          <a:p>
            <a:r>
              <a:rPr lang="en-US" sz="1700" dirty="0" err="1"/>
              <a:t>top_k</a:t>
            </a:r>
            <a:endParaRPr lang="en-US" sz="1700" dirty="0"/>
          </a:p>
          <a:p>
            <a:pPr lvl="1"/>
            <a:r>
              <a:rPr lang="en-US" sz="1700" dirty="0"/>
              <a:t>Limits selection to the top K most likely tokens</a:t>
            </a:r>
          </a:p>
          <a:p>
            <a:pPr lvl="2"/>
            <a:r>
              <a:rPr lang="en-US" sz="1700" dirty="0"/>
              <a:t>Smaller values = tighter control</a:t>
            </a:r>
          </a:p>
          <a:p>
            <a:pPr lvl="2"/>
            <a:r>
              <a:rPr lang="en-US" sz="1700" dirty="0"/>
              <a:t>Larger values = more variation</a:t>
            </a:r>
          </a:p>
        </p:txBody>
      </p:sp>
    </p:spTree>
    <p:extLst>
      <p:ext uri="{BB962C8B-B14F-4D97-AF65-F5344CB8AC3E}">
        <p14:creationId xmlns:p14="http://schemas.microsoft.com/office/powerpoint/2010/main" val="184562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27888-13E8-DFDA-4BC2-59DAC672D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1E762-A8BD-B115-E713-B993C42E3970}"/>
              </a:ext>
            </a:extLst>
          </p:cNvPr>
          <p:cNvSpPr>
            <a:spLocks noGrp="1"/>
          </p:cNvSpPr>
          <p:nvPr>
            <p:ph type="title"/>
          </p:nvPr>
        </p:nvSpPr>
        <p:spPr/>
        <p:txBody>
          <a:bodyPr/>
          <a:lstStyle/>
          <a:p>
            <a:r>
              <a:rPr lang="en-US" dirty="0"/>
              <a:t>Notable LLM Parameters</a:t>
            </a:r>
          </a:p>
        </p:txBody>
      </p:sp>
      <p:sp>
        <p:nvSpPr>
          <p:cNvPr id="3" name="Content Placeholder 2">
            <a:extLst>
              <a:ext uri="{FF2B5EF4-FFF2-40B4-BE49-F238E27FC236}">
                <a16:creationId xmlns:a16="http://schemas.microsoft.com/office/drawing/2014/main" id="{A5EAB5D6-83F1-99F7-1774-78BBF0BFC3EC}"/>
              </a:ext>
            </a:extLst>
          </p:cNvPr>
          <p:cNvSpPr>
            <a:spLocks noGrp="1"/>
          </p:cNvSpPr>
          <p:nvPr>
            <p:ph idx="1"/>
          </p:nvPr>
        </p:nvSpPr>
        <p:spPr/>
        <p:txBody>
          <a:bodyPr>
            <a:normAutofit/>
          </a:bodyPr>
          <a:lstStyle/>
          <a:p>
            <a:r>
              <a:rPr lang="en-US" dirty="0"/>
              <a:t>Stream</a:t>
            </a:r>
          </a:p>
          <a:p>
            <a:pPr lvl="1"/>
            <a:r>
              <a:rPr lang="en-US" dirty="0"/>
              <a:t>If true, enables streaming output</a:t>
            </a:r>
          </a:p>
          <a:p>
            <a:pPr lvl="2"/>
            <a:r>
              <a:rPr lang="en-US" dirty="0"/>
              <a:t>Model begins responding immediately, useful for interactive apps and faster UX</a:t>
            </a:r>
          </a:p>
          <a:p>
            <a:r>
              <a:rPr lang="en-US" dirty="0" err="1"/>
              <a:t>repeat_penalty</a:t>
            </a:r>
            <a:endParaRPr lang="en-US" dirty="0"/>
          </a:p>
          <a:p>
            <a:pPr lvl="1"/>
            <a:r>
              <a:rPr lang="en-US" dirty="0"/>
              <a:t>Discourages repetition of the same phrases or words</a:t>
            </a:r>
          </a:p>
          <a:p>
            <a:pPr lvl="2"/>
            <a:r>
              <a:rPr lang="en-US" dirty="0"/>
              <a:t>Values &gt; 1.0 increase the penalty</a:t>
            </a:r>
          </a:p>
          <a:p>
            <a:r>
              <a:rPr lang="en-US" dirty="0" err="1"/>
              <a:t>max_tokens</a:t>
            </a:r>
            <a:endParaRPr lang="en-US" dirty="0"/>
          </a:p>
          <a:p>
            <a:pPr lvl="1"/>
            <a:r>
              <a:rPr lang="en-US" dirty="0"/>
              <a:t>Sets the maximum number of tokens the model will generate in the response</a:t>
            </a:r>
          </a:p>
        </p:txBody>
      </p:sp>
    </p:spTree>
    <p:extLst>
      <p:ext uri="{BB962C8B-B14F-4D97-AF65-F5344CB8AC3E}">
        <p14:creationId xmlns:p14="http://schemas.microsoft.com/office/powerpoint/2010/main" val="236307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38A0C-0E4A-18FE-F8BF-953A23C9C205}"/>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D9C501E6-F61E-F302-89CA-21E135AE89AB}"/>
              </a:ext>
            </a:extLst>
          </p:cNvPr>
          <p:cNvSpPr>
            <a:spLocks noGrp="1"/>
          </p:cNvSpPr>
          <p:nvPr>
            <p:ph idx="1"/>
          </p:nvPr>
        </p:nvSpPr>
        <p:spPr/>
        <p:txBody>
          <a:bodyPr>
            <a:normAutofit/>
          </a:bodyPr>
          <a:lstStyle/>
          <a:p>
            <a:r>
              <a:rPr lang="en-US" dirty="0"/>
              <a:t>Model Name (model=FIXME)</a:t>
            </a:r>
          </a:p>
          <a:p>
            <a:pPr lvl="1"/>
            <a:r>
              <a:rPr lang="en-US" dirty="0"/>
              <a:t>What to do: Replace FIXME with the actual model identifier string.</a:t>
            </a:r>
          </a:p>
          <a:p>
            <a:pPr lvl="1"/>
            <a:r>
              <a:rPr lang="en-US" dirty="0"/>
              <a:t>Why: The </a:t>
            </a:r>
            <a:r>
              <a:rPr lang="en-US" dirty="0" err="1"/>
              <a:t>Ollama</a:t>
            </a:r>
            <a:r>
              <a:rPr lang="en-US" dirty="0"/>
              <a:t> API requires a valid model name (e.g., "llama3.2") to route the request properly.</a:t>
            </a:r>
          </a:p>
          <a:p>
            <a:pPr lvl="1"/>
            <a:r>
              <a:rPr lang="en-US" dirty="0"/>
              <a:t>Tip: Make sure the model is available locally or pulled beforehand using </a:t>
            </a:r>
            <a:r>
              <a:rPr lang="en-US" dirty="0" err="1"/>
              <a:t>ollama</a:t>
            </a:r>
            <a:r>
              <a:rPr lang="en-US" dirty="0"/>
              <a:t> pull llama3.2.</a:t>
            </a:r>
          </a:p>
          <a:p>
            <a:r>
              <a:rPr lang="en-US" dirty="0"/>
              <a:t>Streaming Toggle (stream=FIXME)</a:t>
            </a:r>
          </a:p>
          <a:p>
            <a:pPr lvl="1"/>
            <a:r>
              <a:rPr lang="en-US" dirty="0"/>
              <a:t>What to do: Replace FIXME with a </a:t>
            </a:r>
            <a:r>
              <a:rPr lang="en-US" dirty="0" err="1"/>
              <a:t>boolean</a:t>
            </a:r>
            <a:r>
              <a:rPr lang="en-US" dirty="0"/>
              <a:t> value, typically True.</a:t>
            </a:r>
          </a:p>
          <a:p>
            <a:pPr lvl="1"/>
            <a:r>
              <a:rPr lang="en-US" dirty="0"/>
              <a:t>Why: This enables streaming output from the model, allowing tokens to be received incrementally for long responses.</a:t>
            </a:r>
          </a:p>
          <a:p>
            <a:pPr lvl="1"/>
            <a:r>
              <a:rPr lang="en-US" dirty="0"/>
              <a:t>Tip: Useful for real-time applications or when handling long-form content generation.</a:t>
            </a:r>
          </a:p>
        </p:txBody>
      </p:sp>
    </p:spTree>
    <p:extLst>
      <p:ext uri="{BB962C8B-B14F-4D97-AF65-F5344CB8AC3E}">
        <p14:creationId xmlns:p14="http://schemas.microsoft.com/office/powerpoint/2010/main" val="1477835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684F-9E2C-A6E6-8070-DD31EC7B077A}"/>
              </a:ext>
            </a:extLst>
          </p:cNvPr>
          <p:cNvSpPr>
            <a:spLocks noGrp="1"/>
          </p:cNvSpPr>
          <p:nvPr>
            <p:ph type="title"/>
          </p:nvPr>
        </p:nvSpPr>
        <p:spPr/>
        <p:txBody>
          <a:bodyPr/>
          <a:lstStyle/>
          <a:p>
            <a:r>
              <a:rPr lang="en-US" dirty="0"/>
              <a:t>Filling in the Blanks: What You Need to Know (CONT.)</a:t>
            </a:r>
          </a:p>
        </p:txBody>
      </p:sp>
      <p:sp>
        <p:nvSpPr>
          <p:cNvPr id="3" name="Content Placeholder 2">
            <a:extLst>
              <a:ext uri="{FF2B5EF4-FFF2-40B4-BE49-F238E27FC236}">
                <a16:creationId xmlns:a16="http://schemas.microsoft.com/office/drawing/2014/main" id="{A8C6E53E-3BC5-D1C3-1728-28939F1172D7}"/>
              </a:ext>
            </a:extLst>
          </p:cNvPr>
          <p:cNvSpPr>
            <a:spLocks noGrp="1"/>
          </p:cNvSpPr>
          <p:nvPr>
            <p:ph idx="1"/>
          </p:nvPr>
        </p:nvSpPr>
        <p:spPr/>
        <p:txBody>
          <a:bodyPr>
            <a:normAutofit lnSpcReduction="10000"/>
          </a:bodyPr>
          <a:lstStyle/>
          <a:p>
            <a:r>
              <a:rPr lang="en-US" dirty="0"/>
              <a:t>Model Options (temperature=FIXME)</a:t>
            </a:r>
          </a:p>
          <a:p>
            <a:pPr lvl="1"/>
            <a:r>
              <a:rPr lang="en-US" dirty="0"/>
              <a:t>What to do: Provide a numeric value (e.g., 0.7) to control the creativity or randomness of the model’s output.</a:t>
            </a:r>
          </a:p>
          <a:p>
            <a:pPr lvl="1"/>
            <a:r>
              <a:rPr lang="en-US" dirty="0"/>
              <a:t>Why: The temperature parameter adjusts the probability distribution of the model’s token selection — lower values make responses more deterministic, while higher values increase variability.</a:t>
            </a:r>
          </a:p>
          <a:p>
            <a:pPr lvl="1"/>
            <a:r>
              <a:rPr lang="en-US" dirty="0"/>
              <a:t>Tip: For factual responses, use lower values; for creative writing, consider higher ones (e.g., 0.8–1.0).</a:t>
            </a:r>
          </a:p>
          <a:p>
            <a:r>
              <a:rPr lang="en-US" dirty="0"/>
              <a:t>Main Function Call (FIXME() at the bottom)</a:t>
            </a:r>
          </a:p>
          <a:p>
            <a:pPr lvl="1"/>
            <a:r>
              <a:rPr lang="en-US" dirty="0"/>
              <a:t>What to do: Replace FIXME() with a proper call to the main() function.</a:t>
            </a:r>
          </a:p>
          <a:p>
            <a:pPr lvl="1"/>
            <a:r>
              <a:rPr lang="en-US" dirty="0"/>
              <a:t>Why: This triggers the script’s execution when run as a standalone program.</a:t>
            </a:r>
          </a:p>
          <a:p>
            <a:pPr lvl="1"/>
            <a:r>
              <a:rPr lang="en-US" dirty="0"/>
              <a:t>Tip: This is a standard Python idiom to control execution context and should always match the defined entry function name.</a:t>
            </a:r>
          </a:p>
          <a:p>
            <a:endParaRPr lang="en-US" dirty="0"/>
          </a:p>
        </p:txBody>
      </p:sp>
    </p:spTree>
    <p:extLst>
      <p:ext uri="{BB962C8B-B14F-4D97-AF65-F5344CB8AC3E}">
        <p14:creationId xmlns:p14="http://schemas.microsoft.com/office/powerpoint/2010/main" val="224683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5" name="Picture 64">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67" name="Rectangle 66">
            <a:extLst>
              <a:ext uri="{FF2B5EF4-FFF2-40B4-BE49-F238E27FC236}">
                <a16:creationId xmlns:a16="http://schemas.microsoft.com/office/drawing/2014/main" id="{9CD9ACDE-8038-488C-AB0C-5FD1A373C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A6FC6-C004-21B7-7A41-E8E91413EF5C}"/>
              </a:ext>
            </a:extLst>
          </p:cNvPr>
          <p:cNvSpPr>
            <a:spLocks noGrp="1"/>
          </p:cNvSpPr>
          <p:nvPr>
            <p:ph type="title"/>
          </p:nvPr>
        </p:nvSpPr>
        <p:spPr>
          <a:xfrm>
            <a:off x="3854450" y="965200"/>
            <a:ext cx="7372350" cy="3404680"/>
          </a:xfrm>
        </p:spPr>
        <p:txBody>
          <a:bodyPr vert="horz" lIns="91440" tIns="45720" rIns="91440" bIns="45720" rtlCol="0" anchor="b">
            <a:normAutofit/>
          </a:bodyPr>
          <a:lstStyle/>
          <a:p>
            <a:pPr algn="l"/>
            <a:r>
              <a:rPr lang="en-US" sz="6000"/>
              <a:t>Intro Code Base Review</a:t>
            </a:r>
          </a:p>
        </p:txBody>
      </p:sp>
      <p:sp>
        <p:nvSpPr>
          <p:cNvPr id="69" name="Rectangle 68">
            <a:extLst>
              <a:ext uri="{FF2B5EF4-FFF2-40B4-BE49-F238E27FC236}">
                <a16:creationId xmlns:a16="http://schemas.microsoft.com/office/drawing/2014/main" id="{DA6C2449-5F66-4753-AAA3-4AD81E57A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1" name="Picture 70">
            <a:extLst>
              <a:ext uri="{FF2B5EF4-FFF2-40B4-BE49-F238E27FC236}">
                <a16:creationId xmlns:a16="http://schemas.microsoft.com/office/drawing/2014/main" id="{CD0D7273-5B64-4961-B265-440B9FB9E6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Tree>
    <p:extLst>
      <p:ext uri="{BB962C8B-B14F-4D97-AF65-F5344CB8AC3E}">
        <p14:creationId xmlns:p14="http://schemas.microsoft.com/office/powerpoint/2010/main" val="30799860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dirty="0">
                <a:solidFill>
                  <a:srgbClr val="FFFFFF"/>
                </a:solidFill>
              </a:rPr>
              <a:t>B</a:t>
            </a:r>
            <a:r>
              <a:rPr lang="en-US"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a:xfrm>
            <a:off x="2895600" y="764373"/>
            <a:ext cx="8610600" cy="1293028"/>
          </a:xfrm>
        </p:spPr>
        <p:txBody>
          <a:bodyPr>
            <a:normAutofit/>
          </a:bodyPr>
          <a:lstStyle/>
          <a:p>
            <a:r>
              <a:rPr lang="en-US"/>
              <a:t>The Forefathers of Reinforcement Learning</a:t>
            </a:r>
          </a:p>
        </p:txBody>
      </p:sp>
      <p:graphicFrame>
        <p:nvGraphicFramePr>
          <p:cNvPr id="19" name="Content Placeholder 2">
            <a:extLst>
              <a:ext uri="{FF2B5EF4-FFF2-40B4-BE49-F238E27FC236}">
                <a16:creationId xmlns:a16="http://schemas.microsoft.com/office/drawing/2014/main" id="{CA968B6F-56E0-A1AA-F10D-E526B5C03C66}"/>
              </a:ext>
            </a:extLst>
          </p:cNvPr>
          <p:cNvGraphicFramePr>
            <a:graphicFrameLocks noGrp="1"/>
          </p:cNvGraphicFramePr>
          <p:nvPr>
            <p:ph idx="1"/>
            <p:extLst>
              <p:ext uri="{D42A27DB-BD31-4B8C-83A1-F6EECF244321}">
                <p14:modId xmlns:p14="http://schemas.microsoft.com/office/powerpoint/2010/main" val="16714600"/>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51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E539DA-DCF5-71D8-2B7A-0EDB766850C8}"/>
              </a:ext>
            </a:extLst>
          </p:cNvPr>
          <p:cNvSpPr>
            <a:spLocks noGrp="1"/>
          </p:cNvSpPr>
          <p:nvPr>
            <p:ph type="ctrTitle"/>
          </p:nvPr>
        </p:nvSpPr>
        <p:spPr/>
        <p:txBody>
          <a:bodyPr>
            <a:normAutofit fontScale="90000"/>
          </a:bodyPr>
          <a:lstStyle/>
          <a:p>
            <a:r>
              <a:rPr lang="en-US" dirty="0"/>
              <a:t>Reinforcement Learning with LLMs Learning Experience</a:t>
            </a:r>
          </a:p>
        </p:txBody>
      </p:sp>
      <p:sp>
        <p:nvSpPr>
          <p:cNvPr id="5" name="Subtitle 4">
            <a:extLst>
              <a:ext uri="{FF2B5EF4-FFF2-40B4-BE49-F238E27FC236}">
                <a16:creationId xmlns:a16="http://schemas.microsoft.com/office/drawing/2014/main" id="{1F7C8D73-7336-EEF7-0A3B-93A66B0EF5DA}"/>
              </a:ext>
            </a:extLst>
          </p:cNvPr>
          <p:cNvSpPr>
            <a:spLocks noGrp="1"/>
          </p:cNvSpPr>
          <p:nvPr>
            <p:ph type="subTitle" idx="1"/>
          </p:nvPr>
        </p:nvSpPr>
        <p:spPr/>
        <p:txBody>
          <a:bodyPr>
            <a:normAutofit fontScale="92500" lnSpcReduction="10000"/>
          </a:bodyPr>
          <a:lstStyle/>
          <a:p>
            <a:r>
              <a:rPr lang="en-US" dirty="0"/>
              <a:t>Lead Instructor: Tyler Jackson</a:t>
            </a:r>
          </a:p>
          <a:p>
            <a:r>
              <a:rPr lang="en-US" dirty="0"/>
              <a:t>Technical Support Lead: Jo Jabour</a:t>
            </a:r>
          </a:p>
        </p:txBody>
      </p:sp>
    </p:spTree>
    <p:extLst>
      <p:ext uri="{BB962C8B-B14F-4D97-AF65-F5344CB8AC3E}">
        <p14:creationId xmlns:p14="http://schemas.microsoft.com/office/powerpoint/2010/main" val="138510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2895600" y="764373"/>
            <a:ext cx="8610600" cy="1293028"/>
          </a:xfrm>
        </p:spPr>
        <p:txBody>
          <a:bodyPr>
            <a:normAutofit/>
          </a:bodyPr>
          <a:lstStyle/>
          <a:p>
            <a:r>
              <a:rPr lang="en-US" sz="340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677333" y="2194560"/>
            <a:ext cx="5816600" cy="4024125"/>
          </a:xfrm>
        </p:spPr>
        <p:txBody>
          <a:bodyPr>
            <a:normAutofit/>
          </a:bodyPr>
          <a:lstStyle/>
          <a:p>
            <a:r>
              <a:rPr lang="en-US" sz="2000"/>
              <a:t>Each  point on the map is  a gym</a:t>
            </a:r>
          </a:p>
          <a:p>
            <a:r>
              <a:rPr lang="en-US" sz="2000"/>
              <a:t>You need to go to each gym and defeat the leader to level up</a:t>
            </a:r>
          </a:p>
          <a:p>
            <a:r>
              <a:rPr lang="en-US" sz="2000"/>
              <a:t>By following the correct order, you will  level up efficiently to beat the elite four</a:t>
            </a:r>
          </a:p>
          <a:p>
            <a:r>
              <a:rPr lang="en-US" sz="2000"/>
              <a:t>Following the incorrect order will allow you to level up but will be inefficient and may cause player to lose gym challenges</a:t>
            </a:r>
          </a:p>
          <a:p>
            <a:r>
              <a:rPr lang="en-US" sz="2000"/>
              <a:t>Imagine an agent being put into this map with no context and only knowing they need to beat the elite four.</a:t>
            </a:r>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65767" y="2501159"/>
            <a:ext cx="4159666"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a:xfrm>
            <a:off x="1001486" y="4771908"/>
            <a:ext cx="9845190" cy="1293028"/>
          </a:xfrm>
        </p:spPr>
        <p:txBody>
          <a:bodyPr>
            <a:normAutofit/>
          </a:bodyPr>
          <a:lstStyle/>
          <a:p>
            <a:pPr algn="l"/>
            <a:r>
              <a:rPr lang="en-US" dirty="0"/>
              <a:t>What is Reinforcement Learning? (cont.)</a:t>
            </a:r>
            <a:endParaRPr lang="en-US"/>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a:xfrm>
            <a:off x="804334" y="630827"/>
            <a:ext cx="9222535" cy="3845311"/>
          </a:xfrm>
        </p:spPr>
        <p:txBody>
          <a:bodyPr anchor="ctr">
            <a:normAutofit/>
          </a:bodyPr>
          <a:lstStyle/>
          <a:p>
            <a:r>
              <a:rPr lang="en-US" sz="2000"/>
              <a:t>The agent will interact with an external environment and generate a model or data from its decision-making process that can be stored for later use</a:t>
            </a:r>
          </a:p>
          <a:p>
            <a:r>
              <a:rPr lang="en-US" sz="2000"/>
              <a:t>An agent will typically try to balance exploration with exploitation after it has garnered enough data to do so</a:t>
            </a:r>
          </a:p>
          <a:p>
            <a:r>
              <a:rPr lang="en-US" sz="2000"/>
              <a:t>Exploitation limits the consideration of new decision-making processes</a:t>
            </a:r>
          </a:p>
          <a:p>
            <a:r>
              <a:rPr lang="en-US" sz="2000"/>
              <a:t>Exploration can limit the optimization of a decision-making process within a given system</a:t>
            </a:r>
          </a:p>
          <a:p>
            <a:r>
              <a:rPr lang="en-US" sz="200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62D01F30-DE2F-272A-BFE5-A90558ED612F}"/>
              </a:ext>
            </a:extLst>
          </p:cNvPr>
          <p:cNvSpPr>
            <a:spLocks noGrp="1"/>
          </p:cNvSpPr>
          <p:nvPr>
            <p:ph type="title"/>
          </p:nvPr>
        </p:nvSpPr>
        <p:spPr>
          <a:xfrm>
            <a:off x="665922" y="987287"/>
            <a:ext cx="3548269" cy="4697896"/>
          </a:xfrm>
        </p:spPr>
        <p:txBody>
          <a:bodyPr>
            <a:normAutofit/>
          </a:bodyPr>
          <a:lstStyle/>
          <a:p>
            <a:r>
              <a:rPr lang="en-US" sz="3600"/>
              <a:t>Bandit Algorithms History</a:t>
            </a:r>
          </a:p>
        </p:txBody>
      </p:sp>
      <p:sp>
        <p:nvSpPr>
          <p:cNvPr id="3" name="Content Placeholder 2">
            <a:extLst>
              <a:ext uri="{FF2B5EF4-FFF2-40B4-BE49-F238E27FC236}">
                <a16:creationId xmlns:a16="http://schemas.microsoft.com/office/drawing/2014/main" id="{3EB2F80C-0FB8-C0CE-BC7A-93253AC0F253}"/>
              </a:ext>
            </a:extLst>
          </p:cNvPr>
          <p:cNvSpPr>
            <a:spLocks noGrp="1"/>
          </p:cNvSpPr>
          <p:nvPr>
            <p:ph idx="1"/>
          </p:nvPr>
        </p:nvSpPr>
        <p:spPr>
          <a:xfrm>
            <a:off x="5057825" y="987287"/>
            <a:ext cx="5755949" cy="4697895"/>
          </a:xfrm>
        </p:spPr>
        <p:txBody>
          <a:bodyPr anchor="ctr">
            <a:normAutofit/>
          </a:bodyPr>
          <a:lstStyle/>
          <a:p>
            <a:r>
              <a:rPr lang="en-US" sz="1300"/>
              <a:t>1933 – Thompson Sampling (William R. Thompson):</a:t>
            </a:r>
          </a:p>
          <a:p>
            <a:pPr lvl="1"/>
            <a:r>
              <a:rPr lang="en-US" sz="1300"/>
              <a:t>One of the earliest solutions; uses probability distributions to model uncertainty and make decisions.</a:t>
            </a:r>
          </a:p>
          <a:p>
            <a:r>
              <a:rPr lang="en-US" sz="1300"/>
              <a:t>1952 – Herbert Robbins:</a:t>
            </a:r>
          </a:p>
          <a:p>
            <a:pPr lvl="1"/>
            <a:r>
              <a:rPr lang="en-US" sz="1300"/>
              <a:t>Formally introduced the multi-armed bandit problem in statistics, framing it as a foundational exploration problem.</a:t>
            </a:r>
          </a:p>
          <a:p>
            <a:r>
              <a:rPr lang="en-US" sz="1300"/>
              <a:t>1974 – Gittins Index (John C. Gittins):</a:t>
            </a:r>
          </a:p>
          <a:p>
            <a:pPr lvl="1"/>
            <a:r>
              <a:rPr lang="en-US" sz="1300"/>
              <a:t>Provides an optimal strategy for certain types of bandit problems using dynamic programming.</a:t>
            </a:r>
          </a:p>
          <a:p>
            <a:r>
              <a:rPr lang="en-US" sz="1300"/>
              <a:t>1985 – Auer et al. &amp; UCB (Upper Confidence Bound):</a:t>
            </a:r>
          </a:p>
          <a:p>
            <a:pPr lvl="1"/>
            <a:r>
              <a:rPr lang="en-US" sz="1300"/>
              <a:t>Introduced a family of algorithms that balance reward and uncertainty. Became central in online learning and RL.</a:t>
            </a:r>
          </a:p>
          <a:p>
            <a:r>
              <a:rPr lang="en-US" sz="1300"/>
              <a:t>2000s – Contextual Bandits &amp; Online Learning:</a:t>
            </a:r>
          </a:p>
          <a:p>
            <a:pPr lvl="1"/>
            <a:r>
              <a:rPr lang="en-US" sz="1300"/>
              <a:t>Bandit models expanded to include contextual information, enabling more personalized decision-making (e.g., recommender systems, ads).</a:t>
            </a:r>
          </a:p>
          <a:p>
            <a:r>
              <a:rPr lang="en-US" sz="1300"/>
              <a:t>2010s–Present – RL Integration &amp; Real-World Applications:</a:t>
            </a:r>
          </a:p>
          <a:p>
            <a:pPr lvl="1"/>
            <a:r>
              <a:rPr lang="en-US" sz="1300"/>
              <a:t>Bandit strategies are now used in recommendation engines, clinical trials, adaptive experiments, and integrated into LLM fine-tuning (e.g., RLHF).</a:t>
            </a:r>
          </a:p>
        </p:txBody>
      </p:sp>
    </p:spTree>
    <p:extLst>
      <p:ext uri="{BB962C8B-B14F-4D97-AF65-F5344CB8AC3E}">
        <p14:creationId xmlns:p14="http://schemas.microsoft.com/office/powerpoint/2010/main" val="41524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830A3-5C9B-3692-61C8-74A74B6BE323}"/>
              </a:ext>
            </a:extLst>
          </p:cNvPr>
          <p:cNvSpPr>
            <a:spLocks noGrp="1"/>
          </p:cNvSpPr>
          <p:nvPr>
            <p:ph type="title"/>
          </p:nvPr>
        </p:nvSpPr>
        <p:spPr>
          <a:xfrm>
            <a:off x="4090507" y="764372"/>
            <a:ext cx="7434070" cy="1432289"/>
          </a:xfrm>
        </p:spPr>
        <p:txBody>
          <a:bodyPr>
            <a:normAutofit/>
          </a:bodyPr>
          <a:lstStyle/>
          <a:p>
            <a:r>
              <a:rPr lang="en-US" dirty="0"/>
              <a:t>What Are Bandit Algorithms?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E6AAA93-EC5F-4241-A5A3-7E599ABC0C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
        <p:nvSpPr>
          <p:cNvPr id="3" name="Content Placeholder 2">
            <a:extLst>
              <a:ext uri="{FF2B5EF4-FFF2-40B4-BE49-F238E27FC236}">
                <a16:creationId xmlns:a16="http://schemas.microsoft.com/office/drawing/2014/main" id="{9C0C902D-5226-B641-D717-69B06DF50504}"/>
              </a:ext>
            </a:extLst>
          </p:cNvPr>
          <p:cNvSpPr>
            <a:spLocks noGrp="1"/>
          </p:cNvSpPr>
          <p:nvPr>
            <p:ph idx="1"/>
          </p:nvPr>
        </p:nvSpPr>
        <p:spPr>
          <a:xfrm>
            <a:off x="4090507" y="2628900"/>
            <a:ext cx="7454077" cy="3589785"/>
          </a:xfrm>
        </p:spPr>
        <p:txBody>
          <a:bodyPr>
            <a:normAutofit/>
          </a:bodyPr>
          <a:lstStyle/>
          <a:p>
            <a:r>
              <a:rPr lang="en-US" sz="2000" dirty="0"/>
              <a:t>The Core Idea:</a:t>
            </a:r>
          </a:p>
          <a:p>
            <a:pPr lvl="1"/>
            <a:r>
              <a:rPr lang="en-US" dirty="0"/>
              <a:t>Bandit algorithms are a class of decision-making algorithms that help choose between multiple options (or "arms") in order to maximize rewards over time, while handling the trade-off between:</a:t>
            </a:r>
          </a:p>
          <a:p>
            <a:r>
              <a:rPr lang="en-US" sz="2000" dirty="0"/>
              <a:t>Exploration — Trying new or uncertain options to gather more information</a:t>
            </a:r>
          </a:p>
          <a:p>
            <a:r>
              <a:rPr lang="en-US" sz="2000" dirty="0"/>
              <a:t>Exploitation — Choosing the best-known option to get the highest reward</a:t>
            </a:r>
          </a:p>
        </p:txBody>
      </p:sp>
    </p:spTree>
    <p:extLst>
      <p:ext uri="{BB962C8B-B14F-4D97-AF65-F5344CB8AC3E}">
        <p14:creationId xmlns:p14="http://schemas.microsoft.com/office/powerpoint/2010/main" val="3819869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58E8-21DD-9399-B0FA-24798064BEE4}"/>
              </a:ext>
            </a:extLst>
          </p:cNvPr>
          <p:cNvSpPr>
            <a:spLocks noGrp="1"/>
          </p:cNvSpPr>
          <p:nvPr>
            <p:ph type="title"/>
          </p:nvPr>
        </p:nvSpPr>
        <p:spPr/>
        <p:txBody>
          <a:bodyPr/>
          <a:lstStyle/>
          <a:p>
            <a:r>
              <a:rPr lang="en-US" dirty="0"/>
              <a:t>What Are Bandit Algorithms (CONT.)</a:t>
            </a:r>
          </a:p>
        </p:txBody>
      </p:sp>
      <p:sp>
        <p:nvSpPr>
          <p:cNvPr id="3" name="Content Placeholder 2">
            <a:extLst>
              <a:ext uri="{FF2B5EF4-FFF2-40B4-BE49-F238E27FC236}">
                <a16:creationId xmlns:a16="http://schemas.microsoft.com/office/drawing/2014/main" id="{29BC1424-8D66-A564-0CCC-3C4FE0715A7B}"/>
              </a:ext>
            </a:extLst>
          </p:cNvPr>
          <p:cNvSpPr>
            <a:spLocks noGrp="1"/>
          </p:cNvSpPr>
          <p:nvPr>
            <p:ph idx="1"/>
          </p:nvPr>
        </p:nvSpPr>
        <p:spPr/>
        <p:txBody>
          <a:bodyPr/>
          <a:lstStyle/>
          <a:p>
            <a:r>
              <a:rPr lang="en-US" dirty="0"/>
              <a:t>Imagine you're in an arcade with several machines(a.k.a. "bandits")</a:t>
            </a:r>
          </a:p>
          <a:p>
            <a:pPr lvl="1"/>
            <a:r>
              <a:rPr lang="en-US" dirty="0"/>
              <a:t>Each machine has an unknown (determined) payout rate (e.g. points, tickets, etc.)</a:t>
            </a:r>
          </a:p>
          <a:p>
            <a:pPr lvl="1"/>
            <a:r>
              <a:rPr lang="en-US" dirty="0"/>
              <a:t>In this scenario we are controlling for a given person’s skillset</a:t>
            </a:r>
          </a:p>
          <a:p>
            <a:pPr lvl="2"/>
            <a:r>
              <a:rPr lang="en-US" dirty="0"/>
              <a:t>it remains constant</a:t>
            </a:r>
          </a:p>
          <a:p>
            <a:r>
              <a:rPr lang="en-US" dirty="0"/>
              <a:t>Your goal is to maximize your total reward over time</a:t>
            </a:r>
          </a:p>
          <a:p>
            <a:r>
              <a:rPr lang="en-US" dirty="0"/>
              <a:t>But you must balance:</a:t>
            </a:r>
          </a:p>
          <a:p>
            <a:pPr lvl="1"/>
            <a:r>
              <a:rPr lang="en-US" dirty="0"/>
              <a:t>Exploration – trying different machines to learn their payouts</a:t>
            </a:r>
          </a:p>
          <a:p>
            <a:pPr lvl="1"/>
            <a:r>
              <a:rPr lang="en-US" dirty="0"/>
              <a:t>Exploitation – sticking with the machine that seems to pay out the most</a:t>
            </a:r>
          </a:p>
        </p:txBody>
      </p:sp>
    </p:spTree>
    <p:extLst>
      <p:ext uri="{BB962C8B-B14F-4D97-AF65-F5344CB8AC3E}">
        <p14:creationId xmlns:p14="http://schemas.microsoft.com/office/powerpoint/2010/main" val="2027824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0E47905-F3F2-7175-A4E1-727F33ECEAA8}"/>
              </a:ext>
            </a:extLst>
          </p:cNvPr>
          <p:cNvSpPr>
            <a:spLocks noGrp="1"/>
          </p:cNvSpPr>
          <p:nvPr>
            <p:ph type="title"/>
          </p:nvPr>
        </p:nvSpPr>
        <p:spPr>
          <a:xfrm>
            <a:off x="683609" y="764372"/>
            <a:ext cx="3173688" cy="5216013"/>
          </a:xfrm>
        </p:spPr>
        <p:txBody>
          <a:bodyPr>
            <a:normAutofit/>
          </a:bodyPr>
          <a:lstStyle/>
          <a:p>
            <a:r>
              <a:rPr lang="en-US" sz="3700"/>
              <a:t>Types of Multiarmed Bandits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A66ED8-FDF9-5B57-DAA8-A156DE0AFCCF}"/>
              </a:ext>
            </a:extLst>
          </p:cNvPr>
          <p:cNvSpPr>
            <a:spLocks noGrp="1"/>
          </p:cNvSpPr>
          <p:nvPr>
            <p:ph idx="1"/>
          </p:nvPr>
        </p:nvSpPr>
        <p:spPr>
          <a:xfrm>
            <a:off x="4370138" y="764372"/>
            <a:ext cx="7086600" cy="5216013"/>
          </a:xfrm>
        </p:spPr>
        <p:txBody>
          <a:bodyPr anchor="ctr">
            <a:normAutofit/>
          </a:bodyPr>
          <a:lstStyle/>
          <a:p>
            <a:r>
              <a:rPr lang="en-US" sz="2000" dirty="0"/>
              <a:t>Epsilon-Greedy: Randomly explores some of the time, exploits the best option otherwise</a:t>
            </a:r>
          </a:p>
          <a:p>
            <a:r>
              <a:rPr lang="en-US" sz="2000" dirty="0"/>
              <a:t>UCB (Upper Confidence Bound): Picks the option with the highest potential upper-bound reward</a:t>
            </a:r>
          </a:p>
          <a:p>
            <a:r>
              <a:rPr lang="en-US" sz="2000" dirty="0"/>
              <a:t>Thompson Sampling: Uses Bayesian methods to model uncertainty and make probabilistic choices</a:t>
            </a:r>
          </a:p>
        </p:txBody>
      </p:sp>
    </p:spTree>
    <p:extLst>
      <p:ext uri="{BB962C8B-B14F-4D97-AF65-F5344CB8AC3E}">
        <p14:creationId xmlns:p14="http://schemas.microsoft.com/office/powerpoint/2010/main" val="3796189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73BB-2387-CA7B-8E93-60D944EC7153}"/>
              </a:ext>
            </a:extLst>
          </p:cNvPr>
          <p:cNvSpPr>
            <a:spLocks noGrp="1"/>
          </p:cNvSpPr>
          <p:nvPr>
            <p:ph type="title"/>
          </p:nvPr>
        </p:nvSpPr>
        <p:spPr>
          <a:xfrm>
            <a:off x="2895600" y="764373"/>
            <a:ext cx="8610600" cy="1293028"/>
          </a:xfrm>
        </p:spPr>
        <p:txBody>
          <a:bodyPr>
            <a:normAutofit/>
          </a:bodyPr>
          <a:lstStyle/>
          <a:p>
            <a:r>
              <a:rPr lang="en-US" dirty="0"/>
              <a:t>Applications of Bandit Algorithms</a:t>
            </a:r>
          </a:p>
        </p:txBody>
      </p:sp>
      <p:sp>
        <p:nvSpPr>
          <p:cNvPr id="3" name="Content Placeholder 2">
            <a:extLst>
              <a:ext uri="{FF2B5EF4-FFF2-40B4-BE49-F238E27FC236}">
                <a16:creationId xmlns:a16="http://schemas.microsoft.com/office/drawing/2014/main" id="{66FD0926-A221-158F-673D-76105C8BAA76}"/>
              </a:ext>
            </a:extLst>
          </p:cNvPr>
          <p:cNvSpPr>
            <a:spLocks noGrp="1"/>
          </p:cNvSpPr>
          <p:nvPr>
            <p:ph idx="1"/>
          </p:nvPr>
        </p:nvSpPr>
        <p:spPr>
          <a:xfrm>
            <a:off x="677333" y="2194560"/>
            <a:ext cx="5816600" cy="4024125"/>
          </a:xfrm>
        </p:spPr>
        <p:txBody>
          <a:bodyPr>
            <a:normAutofit/>
          </a:bodyPr>
          <a:lstStyle/>
          <a:p>
            <a:r>
              <a:rPr lang="en-US" dirty="0"/>
              <a:t>Online advertising</a:t>
            </a:r>
          </a:p>
          <a:p>
            <a:r>
              <a:rPr lang="en-US" dirty="0"/>
              <a:t>Recommender systems</a:t>
            </a:r>
          </a:p>
          <a:p>
            <a:r>
              <a:rPr lang="en-US" dirty="0"/>
              <a:t>Clinical trials</a:t>
            </a:r>
          </a:p>
          <a:p>
            <a:r>
              <a:rPr lang="en-US" dirty="0"/>
              <a:t>Most Importantly:</a:t>
            </a:r>
          </a:p>
          <a:p>
            <a:pPr lvl="1"/>
            <a:r>
              <a:rPr lang="en-US" dirty="0"/>
              <a:t>RLHF (Reinforcement Learning from Human Feedback) in LLMs</a:t>
            </a:r>
          </a:p>
          <a:p>
            <a:pPr marL="0" indent="0">
              <a:buNone/>
            </a:pPr>
            <a:endParaRPr lang="en-US" dirty="0"/>
          </a:p>
        </p:txBody>
      </p:sp>
      <p:pic>
        <p:nvPicPr>
          <p:cNvPr id="1026" name="Picture 2" descr="Online advertising, web strategy | Mediastudio">
            <a:extLst>
              <a:ext uri="{FF2B5EF4-FFF2-40B4-BE49-F238E27FC236}">
                <a16:creationId xmlns:a16="http://schemas.microsoft.com/office/drawing/2014/main" id="{637E98BC-4E84-E4D5-111B-571360E22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46" r="26680" b="2"/>
          <a:stretch>
            <a:fillRect/>
          </a:stretch>
        </p:blipFill>
        <p:spPr bwMode="auto">
          <a:xfrm>
            <a:off x="6985000" y="2501159"/>
            <a:ext cx="4521200"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59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5" name="Picture 2054">
            <a:extLst>
              <a:ext uri="{FF2B5EF4-FFF2-40B4-BE49-F238E27FC236}">
                <a16:creationId xmlns:a16="http://schemas.microsoft.com/office/drawing/2014/main" id="{1FBDED38-E809-47DF-A501-94A1EC4CF7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50" name="Picture 2" descr="ChatGPT is asking me to pick the best answer. : r/ChatGPT">
            <a:extLst>
              <a:ext uri="{FF2B5EF4-FFF2-40B4-BE49-F238E27FC236}">
                <a16:creationId xmlns:a16="http://schemas.microsoft.com/office/drawing/2014/main" id="{C0A16F6B-5065-C0C1-AB65-1932D8A00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481" r="-3" b="19807"/>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91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65294-16AD-B731-F867-8341E8527D60}"/>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0D433A50-1276-ECD9-0AC4-ADDC028F334C}"/>
              </a:ext>
            </a:extLst>
          </p:cNvPr>
          <p:cNvSpPr>
            <a:spLocks noGrp="1"/>
          </p:cNvSpPr>
          <p:nvPr>
            <p:ph idx="1"/>
          </p:nvPr>
        </p:nvSpPr>
        <p:spPr/>
        <p:txBody>
          <a:bodyPr>
            <a:normAutofit fontScale="70000" lnSpcReduction="20000"/>
          </a:bodyPr>
          <a:lstStyle/>
          <a:p>
            <a:r>
              <a:rPr lang="en-US" dirty="0"/>
              <a:t>Try Every Prompt at Least Once</a:t>
            </a:r>
          </a:p>
          <a:p>
            <a:pPr lvl="1"/>
            <a:r>
              <a:rPr lang="en-US" dirty="0"/>
              <a:t>Replace with:</a:t>
            </a:r>
          </a:p>
          <a:p>
            <a:pPr lvl="2"/>
            <a:r>
              <a:rPr lang="en-US" dirty="0" err="1"/>
              <a:t>self.num_arms</a:t>
            </a:r>
            <a:r>
              <a:rPr lang="en-US" dirty="0"/>
              <a:t> for the number of prompts</a:t>
            </a:r>
          </a:p>
          <a:p>
            <a:pPr lvl="2"/>
            <a:r>
              <a:rPr lang="en-US" dirty="0"/>
              <a:t>arm inside the loop</a:t>
            </a:r>
          </a:p>
          <a:p>
            <a:pPr lvl="2"/>
            <a:r>
              <a:rPr lang="en-US" dirty="0"/>
              <a:t>Why: We want to make sure each prompt gets a chance before the algorithm starts picking favorites.</a:t>
            </a:r>
          </a:p>
          <a:p>
            <a:r>
              <a:rPr lang="en-US" dirty="0"/>
              <a:t>Calculate Each Prompt’s Score</a:t>
            </a:r>
          </a:p>
          <a:p>
            <a:pPr lvl="1"/>
            <a:r>
              <a:rPr lang="en-US" dirty="0"/>
              <a:t>Replace with:</a:t>
            </a:r>
          </a:p>
          <a:p>
            <a:pPr lvl="2"/>
            <a:r>
              <a:rPr lang="en-US" dirty="0" err="1"/>
              <a:t>self.values</a:t>
            </a:r>
            <a:r>
              <a:rPr lang="en-US" dirty="0"/>
              <a:t>[arm] / </a:t>
            </a:r>
            <a:r>
              <a:rPr lang="en-US" dirty="0" err="1"/>
              <a:t>self.counts</a:t>
            </a:r>
            <a:r>
              <a:rPr lang="en-US" dirty="0"/>
              <a:t>[arm]</a:t>
            </a:r>
          </a:p>
          <a:p>
            <a:pPr lvl="2"/>
            <a:r>
              <a:rPr lang="en-US" dirty="0"/>
              <a:t>Why: This gives us the average reward (how well the prompt performs) for each prompt.</a:t>
            </a:r>
          </a:p>
          <a:p>
            <a:r>
              <a:rPr lang="en-US" dirty="0"/>
              <a:t>Update the Prompt’s Score After Use</a:t>
            </a:r>
          </a:p>
          <a:p>
            <a:pPr lvl="1"/>
            <a:r>
              <a:rPr lang="en-US" dirty="0"/>
              <a:t>Replace with:</a:t>
            </a:r>
          </a:p>
          <a:p>
            <a:pPr lvl="2"/>
            <a:r>
              <a:rPr lang="en-US" dirty="0"/>
              <a:t>Reward</a:t>
            </a:r>
          </a:p>
          <a:p>
            <a:pPr lvl="2"/>
            <a:r>
              <a:rPr lang="en-US" dirty="0"/>
              <a:t>Why: After trying a prompt, we add the score it got to help the algorithm learn over time.</a:t>
            </a:r>
          </a:p>
          <a:p>
            <a:r>
              <a:rPr lang="en-US" dirty="0"/>
              <a:t>Set Up the Optimizer with Correct Info</a:t>
            </a:r>
          </a:p>
          <a:p>
            <a:pPr lvl="1"/>
            <a:r>
              <a:rPr lang="en-US" dirty="0"/>
              <a:t>Replace with:</a:t>
            </a:r>
          </a:p>
          <a:p>
            <a:pPr lvl="2"/>
            <a:r>
              <a:rPr lang="en-US" dirty="0" err="1"/>
              <a:t>ollama_model</a:t>
            </a:r>
            <a:r>
              <a:rPr lang="en-US" dirty="0"/>
              <a:t>, </a:t>
            </a:r>
            <a:r>
              <a:rPr lang="en-US" dirty="0" err="1"/>
              <a:t>prompt_variants</a:t>
            </a:r>
            <a:r>
              <a:rPr lang="en-US" dirty="0"/>
              <a:t>, and </a:t>
            </a:r>
            <a:r>
              <a:rPr lang="en-US" dirty="0" err="1"/>
              <a:t>ground_truth</a:t>
            </a:r>
            <a:endParaRPr lang="en-US" dirty="0"/>
          </a:p>
          <a:p>
            <a:pPr lvl="2"/>
            <a:r>
              <a:rPr lang="en-US" dirty="0"/>
              <a:t>Why: These values are passed in when creating the optimizer — you just need to store them in the class.</a:t>
            </a:r>
          </a:p>
        </p:txBody>
      </p:sp>
    </p:spTree>
    <p:extLst>
      <p:ext uri="{BB962C8B-B14F-4D97-AF65-F5344CB8AC3E}">
        <p14:creationId xmlns:p14="http://schemas.microsoft.com/office/powerpoint/2010/main" val="984924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2520-6A1A-2C3E-048B-4D6B5ABF67AC}"/>
              </a:ext>
            </a:extLst>
          </p:cNvPr>
          <p:cNvSpPr>
            <a:spLocks noGrp="1"/>
          </p:cNvSpPr>
          <p:nvPr>
            <p:ph type="title"/>
          </p:nvPr>
        </p:nvSpPr>
        <p:spPr/>
        <p:txBody>
          <a:bodyPr/>
          <a:lstStyle/>
          <a:p>
            <a:r>
              <a:rPr lang="en-US" dirty="0"/>
              <a:t>Filling in the Blanks: What You Need to Know (CONT.)</a:t>
            </a:r>
          </a:p>
        </p:txBody>
      </p:sp>
      <p:sp>
        <p:nvSpPr>
          <p:cNvPr id="3" name="Content Placeholder 2">
            <a:extLst>
              <a:ext uri="{FF2B5EF4-FFF2-40B4-BE49-F238E27FC236}">
                <a16:creationId xmlns:a16="http://schemas.microsoft.com/office/drawing/2014/main" id="{57777C72-BD7B-DA84-47FE-DDD211B726AD}"/>
              </a:ext>
            </a:extLst>
          </p:cNvPr>
          <p:cNvSpPr>
            <a:spLocks noGrp="1"/>
          </p:cNvSpPr>
          <p:nvPr>
            <p:ph idx="1"/>
          </p:nvPr>
        </p:nvSpPr>
        <p:spPr/>
        <p:txBody>
          <a:bodyPr>
            <a:normAutofit fontScale="70000" lnSpcReduction="20000"/>
          </a:bodyPr>
          <a:lstStyle/>
          <a:p>
            <a:r>
              <a:rPr lang="en-US" dirty="0"/>
              <a:t>Set LLM Temperature</a:t>
            </a:r>
          </a:p>
          <a:p>
            <a:pPr lvl="1"/>
            <a:r>
              <a:rPr lang="en-US" dirty="0"/>
              <a:t>Replace with:</a:t>
            </a:r>
          </a:p>
          <a:p>
            <a:pPr lvl="2"/>
            <a:r>
              <a:rPr lang="en-US" dirty="0"/>
              <a:t>0.0 for temperature</a:t>
            </a:r>
          </a:p>
          <a:p>
            <a:pPr lvl="2"/>
            <a:r>
              <a:rPr lang="en-US" dirty="0"/>
              <a:t>Why: Keeps the model's responses consistent so we can fairly compare prompt performance.</a:t>
            </a:r>
          </a:p>
          <a:p>
            <a:r>
              <a:rPr lang="en-US" dirty="0"/>
              <a:t>Skip Empty or Failed Responses</a:t>
            </a:r>
          </a:p>
          <a:p>
            <a:pPr lvl="1"/>
            <a:r>
              <a:rPr lang="en-US" dirty="0"/>
              <a:t>Replace with:</a:t>
            </a:r>
          </a:p>
          <a:p>
            <a:pPr lvl="2"/>
            <a:r>
              <a:rPr lang="en-US" dirty="0"/>
              <a:t>if not </a:t>
            </a:r>
            <a:r>
              <a:rPr lang="en-US" dirty="0" err="1"/>
              <a:t>llm_response</a:t>
            </a:r>
            <a:r>
              <a:rPr lang="en-US" dirty="0"/>
              <a:t>:</a:t>
            </a:r>
          </a:p>
          <a:p>
            <a:pPr lvl="2"/>
            <a:r>
              <a:rPr lang="en-US" dirty="0"/>
              <a:t>Why: Don’t try to score a response if it’s blank or there was an error.</a:t>
            </a:r>
          </a:p>
          <a:p>
            <a:r>
              <a:rPr lang="en-US" dirty="0"/>
              <a:t>Fill In the Core Method Calls</a:t>
            </a:r>
          </a:p>
          <a:p>
            <a:pPr lvl="1"/>
            <a:r>
              <a:rPr lang="en-US" dirty="0"/>
              <a:t>Replace with:</a:t>
            </a:r>
          </a:p>
          <a:p>
            <a:pPr lvl="2"/>
            <a:r>
              <a:rPr lang="en-US" dirty="0" err="1"/>
              <a:t>self.bandit.select_arm</a:t>
            </a:r>
            <a:r>
              <a:rPr lang="en-US" dirty="0"/>
              <a:t>()</a:t>
            </a:r>
          </a:p>
          <a:p>
            <a:pPr lvl="2"/>
            <a:r>
              <a:rPr lang="en-US" dirty="0" err="1"/>
              <a:t>self.get_llm_response</a:t>
            </a:r>
            <a:r>
              <a:rPr lang="en-US" dirty="0"/>
              <a:t>(...)</a:t>
            </a:r>
          </a:p>
          <a:p>
            <a:pPr lvl="2"/>
            <a:r>
              <a:rPr lang="en-US" dirty="0" err="1"/>
              <a:t>self.evaluate_response</a:t>
            </a:r>
            <a:r>
              <a:rPr lang="en-US" dirty="0"/>
              <a:t>(...)</a:t>
            </a:r>
          </a:p>
          <a:p>
            <a:pPr lvl="2"/>
            <a:r>
              <a:rPr lang="en-US" dirty="0"/>
              <a:t>Why: These are the main actions — pick a prompt, get a response, give it a score.</a:t>
            </a:r>
          </a:p>
          <a:p>
            <a:r>
              <a:rPr lang="en-US" dirty="0"/>
              <a:t>Choose the Right Model Name</a:t>
            </a:r>
          </a:p>
          <a:p>
            <a:pPr lvl="1"/>
            <a:r>
              <a:rPr lang="en-US" dirty="0"/>
              <a:t>Replace with:</a:t>
            </a:r>
          </a:p>
          <a:p>
            <a:pPr lvl="1"/>
            <a:r>
              <a:rPr lang="en-US" dirty="0"/>
              <a:t>"llama3.2" or any model you pulled with </a:t>
            </a:r>
            <a:r>
              <a:rPr lang="en-US" dirty="0" err="1"/>
              <a:t>Ollama</a:t>
            </a:r>
            <a:endParaRPr lang="en-US" dirty="0"/>
          </a:p>
          <a:p>
            <a:pPr lvl="1"/>
            <a:r>
              <a:rPr lang="en-US" dirty="0"/>
              <a:t>Why: The code needs to know which model to use to generate answers.</a:t>
            </a:r>
          </a:p>
        </p:txBody>
      </p:sp>
    </p:spTree>
    <p:extLst>
      <p:ext uri="{BB962C8B-B14F-4D97-AF65-F5344CB8AC3E}">
        <p14:creationId xmlns:p14="http://schemas.microsoft.com/office/powerpoint/2010/main" val="123643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61E34D-A396-3402-86BD-4286BC8268C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dlock on computer motherboard">
            <a:extLst>
              <a:ext uri="{FF2B5EF4-FFF2-40B4-BE49-F238E27FC236}">
                <a16:creationId xmlns:a16="http://schemas.microsoft.com/office/drawing/2014/main" id="{35E62888-B776-6DC7-994C-EA007D84D201}"/>
              </a:ext>
            </a:extLst>
          </p:cNvPr>
          <p:cNvPicPr>
            <a:picLocks noChangeAspect="1"/>
          </p:cNvPicPr>
          <p:nvPr/>
        </p:nvPicPr>
        <p:blipFill>
          <a:blip r:embed="rId5">
            <a:alphaModFix amt="40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F546B77-5A1B-8314-0332-BEDD21A00AA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Bandit Code Base Review</a:t>
            </a:r>
          </a:p>
        </p:txBody>
      </p:sp>
    </p:spTree>
    <p:extLst>
      <p:ext uri="{BB962C8B-B14F-4D97-AF65-F5344CB8AC3E}">
        <p14:creationId xmlns:p14="http://schemas.microsoft.com/office/powerpoint/2010/main" val="3226940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itle 2">
            <a:extLst>
              <a:ext uri="{FF2B5EF4-FFF2-40B4-BE49-F238E27FC236}">
                <a16:creationId xmlns:a16="http://schemas.microsoft.com/office/drawing/2014/main" id="{4FE73872-ED66-F214-023E-2E3144D3F542}"/>
              </a:ext>
            </a:extLst>
          </p:cNvPr>
          <p:cNvSpPr>
            <a:spLocks noGrp="1"/>
          </p:cNvSpPr>
          <p:nvPr>
            <p:ph type="title"/>
          </p:nvPr>
        </p:nvSpPr>
        <p:spPr>
          <a:xfrm>
            <a:off x="683609" y="764372"/>
            <a:ext cx="3173688" cy="5216013"/>
          </a:xfrm>
        </p:spPr>
        <p:txBody>
          <a:bodyPr>
            <a:normAutofit/>
          </a:bodyPr>
          <a:lstStyle/>
          <a:p>
            <a:r>
              <a:rPr lang="en-US" sz="2800"/>
              <a:t>History of Reinforcement Learning from Human Feedback</a:t>
            </a:r>
          </a:p>
        </p:txBody>
      </p:sp>
      <p:cxnSp>
        <p:nvCxnSpPr>
          <p:cNvPr id="11" name="Straight Connector 10">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7B75E9E-9C81-1266-9FF4-A4BFDABEF82A}"/>
              </a:ext>
            </a:extLst>
          </p:cNvPr>
          <p:cNvSpPr>
            <a:spLocks noGrp="1"/>
          </p:cNvSpPr>
          <p:nvPr>
            <p:ph idx="1"/>
          </p:nvPr>
        </p:nvSpPr>
        <p:spPr>
          <a:xfrm>
            <a:off x="4370138" y="764372"/>
            <a:ext cx="7086600" cy="5216013"/>
          </a:xfrm>
        </p:spPr>
        <p:txBody>
          <a:bodyPr anchor="ctr">
            <a:normAutofit/>
          </a:bodyPr>
          <a:lstStyle/>
          <a:p>
            <a:r>
              <a:rPr lang="en-US" sz="1700"/>
              <a:t>2017 – Early Foundations:</a:t>
            </a:r>
          </a:p>
          <a:p>
            <a:pPr lvl="1"/>
            <a:r>
              <a:rPr lang="en-US" sz="1700"/>
              <a:t>Research begins on using human feedback to guide agent behavior, including preference-based RL in robotics and game-playing.</a:t>
            </a:r>
          </a:p>
          <a:p>
            <a:r>
              <a:rPr lang="en-US" sz="1700"/>
              <a:t>2018 – DeepMind &amp; OpenAI Experiments:</a:t>
            </a:r>
          </a:p>
          <a:p>
            <a:pPr lvl="1"/>
            <a:r>
              <a:rPr lang="en-US" sz="1700"/>
              <a:t>OpenAI explores preference modeling via human comparisons in environments like Atari and robotics.</a:t>
            </a:r>
          </a:p>
          <a:p>
            <a:r>
              <a:rPr lang="en-US" sz="1700"/>
              <a:t>2020 – GPT Fine-Tuning:</a:t>
            </a:r>
          </a:p>
          <a:p>
            <a:pPr lvl="1"/>
            <a:r>
              <a:rPr lang="en-US" sz="1700"/>
              <a:t>OpenAI begins using RLHF to fine-tune GPT-2 models on tasks like summarization using human preferences.</a:t>
            </a:r>
          </a:p>
          <a:p>
            <a:r>
              <a:rPr lang="en-US" sz="1700"/>
              <a:t>2022 – ChatGPT Launch:</a:t>
            </a:r>
          </a:p>
          <a:p>
            <a:pPr lvl="1"/>
            <a:r>
              <a:rPr lang="en-US" sz="1700"/>
              <a:t>OpenAI uses RLHF to fine-tune GPT-3.5, resulting in ChatGPT – a conversational model better aligned with human intent.</a:t>
            </a:r>
          </a:p>
          <a:p>
            <a:r>
              <a:rPr lang="en-US" sz="1700"/>
              <a:t>2023–Present – Widespread Adoption:</a:t>
            </a:r>
          </a:p>
          <a:p>
            <a:pPr lvl="1"/>
            <a:r>
              <a:rPr lang="en-US" sz="1700"/>
              <a:t>RLHF becomes a standard method in building safe, useful LLMs across research labs and companies (e.g., Anthropic's Claude, Google’s Gemini).</a:t>
            </a:r>
          </a:p>
        </p:txBody>
      </p:sp>
    </p:spTree>
    <p:extLst>
      <p:ext uri="{BB962C8B-B14F-4D97-AF65-F5344CB8AC3E}">
        <p14:creationId xmlns:p14="http://schemas.microsoft.com/office/powerpoint/2010/main" val="4222469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0DE1-C163-FEFC-EF65-EA01D7F28347}"/>
              </a:ext>
            </a:extLst>
          </p:cNvPr>
          <p:cNvSpPr>
            <a:spLocks noGrp="1"/>
          </p:cNvSpPr>
          <p:nvPr>
            <p:ph type="title"/>
          </p:nvPr>
        </p:nvSpPr>
        <p:spPr/>
        <p:txBody>
          <a:bodyPr>
            <a:normAutofit fontScale="90000"/>
          </a:bodyPr>
          <a:lstStyle/>
          <a:p>
            <a:r>
              <a:rPr lang="en-US" dirty="0"/>
              <a:t>What is Reinforcement Learning from Human Feedback?</a:t>
            </a:r>
          </a:p>
        </p:txBody>
      </p:sp>
      <p:sp>
        <p:nvSpPr>
          <p:cNvPr id="3" name="Content Placeholder 2">
            <a:extLst>
              <a:ext uri="{FF2B5EF4-FFF2-40B4-BE49-F238E27FC236}">
                <a16:creationId xmlns:a16="http://schemas.microsoft.com/office/drawing/2014/main" id="{0E361EB5-32DA-4C97-CB5D-8B62164D6554}"/>
              </a:ext>
            </a:extLst>
          </p:cNvPr>
          <p:cNvSpPr>
            <a:spLocks noGrp="1"/>
          </p:cNvSpPr>
          <p:nvPr>
            <p:ph idx="1"/>
          </p:nvPr>
        </p:nvSpPr>
        <p:spPr/>
        <p:txBody>
          <a:bodyPr>
            <a:normAutofit fontScale="92500" lnSpcReduction="20000"/>
          </a:bodyPr>
          <a:lstStyle/>
          <a:p>
            <a:r>
              <a:rPr lang="en-US" dirty="0"/>
              <a:t>Definition:</a:t>
            </a:r>
          </a:p>
          <a:p>
            <a:pPr lvl="1"/>
            <a:r>
              <a:rPr lang="en-US" dirty="0"/>
              <a:t>RLHF is a technique that trains AI models to align better with human intent by combining reinforcement learning with human-generated feedback.</a:t>
            </a:r>
          </a:p>
          <a:p>
            <a:r>
              <a:rPr lang="en-US" dirty="0"/>
              <a:t>How It Works (Simplified Steps):</a:t>
            </a:r>
          </a:p>
          <a:p>
            <a:pPr lvl="1"/>
            <a:r>
              <a:rPr lang="en-US" dirty="0"/>
              <a:t>Pretraining:</a:t>
            </a:r>
          </a:p>
          <a:p>
            <a:pPr lvl="2"/>
            <a:r>
              <a:rPr lang="en-US" dirty="0"/>
              <a:t>A large model (like GPT) is trained on massive amounts of text data.</a:t>
            </a:r>
          </a:p>
          <a:p>
            <a:pPr lvl="1"/>
            <a:r>
              <a:rPr lang="en-US" dirty="0"/>
              <a:t>Supervised Fine-Tuning:</a:t>
            </a:r>
          </a:p>
          <a:p>
            <a:pPr lvl="2"/>
            <a:r>
              <a:rPr lang="en-US" dirty="0"/>
              <a:t>Human labelers provide high-quality responses to sample prompts, and the model is fine-tuned to mimic them.</a:t>
            </a:r>
          </a:p>
          <a:p>
            <a:pPr lvl="1"/>
            <a:r>
              <a:rPr lang="en-US" dirty="0"/>
              <a:t>Reward Model Training:</a:t>
            </a:r>
          </a:p>
          <a:p>
            <a:pPr lvl="2"/>
            <a:r>
              <a:rPr lang="en-US" dirty="0"/>
              <a:t>Human labelers compare outputs and rank them → a reward model is trained to score model responses.</a:t>
            </a:r>
          </a:p>
          <a:p>
            <a:pPr lvl="1"/>
            <a:r>
              <a:rPr lang="en-US" dirty="0"/>
              <a:t>Reinforcement Learning:</a:t>
            </a:r>
          </a:p>
          <a:p>
            <a:pPr lvl="2"/>
            <a:r>
              <a:rPr lang="en-US" dirty="0"/>
              <a:t>The base model is further trained using reinforcement learning to maximize reward scores given by the human-aligned reward model.</a:t>
            </a:r>
          </a:p>
          <a:p>
            <a:endParaRPr lang="en-US" dirty="0"/>
          </a:p>
        </p:txBody>
      </p:sp>
    </p:spTree>
    <p:extLst>
      <p:ext uri="{BB962C8B-B14F-4D97-AF65-F5344CB8AC3E}">
        <p14:creationId xmlns:p14="http://schemas.microsoft.com/office/powerpoint/2010/main" val="4207076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A8E91068-2C12-EE7E-3366-B303EE37ED5C}"/>
              </a:ext>
            </a:extLst>
          </p:cNvPr>
          <p:cNvSpPr>
            <a:spLocks noGrp="1"/>
          </p:cNvSpPr>
          <p:nvPr>
            <p:ph type="title"/>
          </p:nvPr>
        </p:nvSpPr>
        <p:spPr>
          <a:xfrm>
            <a:off x="665922" y="987287"/>
            <a:ext cx="3548269" cy="4697896"/>
          </a:xfrm>
        </p:spPr>
        <p:txBody>
          <a:bodyPr>
            <a:normAutofit/>
          </a:bodyPr>
          <a:lstStyle/>
          <a:p>
            <a:r>
              <a:rPr lang="en-US" sz="3600"/>
              <a:t>Examples of RLHF with LLMs</a:t>
            </a:r>
            <a:br>
              <a:rPr lang="en-US" sz="3600"/>
            </a:br>
            <a:endParaRPr lang="en-US" sz="3600"/>
          </a:p>
        </p:txBody>
      </p:sp>
      <p:sp>
        <p:nvSpPr>
          <p:cNvPr id="3" name="Content Placeholder 2">
            <a:extLst>
              <a:ext uri="{FF2B5EF4-FFF2-40B4-BE49-F238E27FC236}">
                <a16:creationId xmlns:a16="http://schemas.microsoft.com/office/drawing/2014/main" id="{419797CC-E630-4133-6661-C64594B81776}"/>
              </a:ext>
            </a:extLst>
          </p:cNvPr>
          <p:cNvSpPr>
            <a:spLocks noGrp="1"/>
          </p:cNvSpPr>
          <p:nvPr>
            <p:ph idx="1"/>
          </p:nvPr>
        </p:nvSpPr>
        <p:spPr>
          <a:xfrm>
            <a:off x="5057825" y="987287"/>
            <a:ext cx="5755949" cy="4697895"/>
          </a:xfrm>
        </p:spPr>
        <p:txBody>
          <a:bodyPr anchor="ctr">
            <a:normAutofit/>
          </a:bodyPr>
          <a:lstStyle/>
          <a:p>
            <a:r>
              <a:rPr lang="en-US" sz="1800"/>
              <a:t>RLHF is widely used to make language models more aligned with human expectations, safer, and more useful.</a:t>
            </a:r>
          </a:p>
          <a:p>
            <a:pPr lvl="1"/>
            <a:r>
              <a:rPr lang="en-US" sz="1800"/>
              <a:t>ChatGPT (OpenAI)</a:t>
            </a:r>
          </a:p>
          <a:p>
            <a:pPr lvl="2"/>
            <a:r>
              <a:rPr lang="en-US" dirty="0"/>
              <a:t>Fine-tuned with RLHF to follow instructions, refuse unsafe requests, and generate helpful answers</a:t>
            </a:r>
          </a:p>
          <a:p>
            <a:pPr lvl="2"/>
            <a:r>
              <a:rPr lang="en-US" dirty="0"/>
              <a:t>Feedback from human reviewers helps shape tone, clarity, and factual correctness</a:t>
            </a:r>
          </a:p>
          <a:p>
            <a:pPr lvl="1"/>
            <a:r>
              <a:rPr lang="en-US" sz="1800"/>
              <a:t>Claude (Anthropic)</a:t>
            </a:r>
          </a:p>
          <a:p>
            <a:pPr lvl="2"/>
            <a:r>
              <a:rPr lang="en-US" dirty="0"/>
              <a:t>Trained using Constitutional AI, a variant of RLHF guided by written principles instead of direct human rankings</a:t>
            </a:r>
          </a:p>
          <a:p>
            <a:pPr lvl="2"/>
            <a:r>
              <a:rPr lang="en-US" dirty="0"/>
              <a:t>Emphasizes safety, honesty, and value alignment without relying heavily on human labelers</a:t>
            </a:r>
          </a:p>
        </p:txBody>
      </p:sp>
    </p:spTree>
    <p:extLst>
      <p:ext uri="{BB962C8B-B14F-4D97-AF65-F5344CB8AC3E}">
        <p14:creationId xmlns:p14="http://schemas.microsoft.com/office/powerpoint/2010/main" val="2027777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9562-C862-DF60-5214-3A699FFD2D2C}"/>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8885ED51-706D-6B06-A0D1-2BD77B0097E2}"/>
              </a:ext>
            </a:extLst>
          </p:cNvPr>
          <p:cNvSpPr>
            <a:spLocks noGrp="1"/>
          </p:cNvSpPr>
          <p:nvPr>
            <p:ph idx="1"/>
          </p:nvPr>
        </p:nvSpPr>
        <p:spPr/>
        <p:txBody>
          <a:bodyPr>
            <a:normAutofit/>
          </a:bodyPr>
          <a:lstStyle/>
          <a:p>
            <a:r>
              <a:rPr lang="en-US" dirty="0"/>
              <a:t>To complete the RLHF Code Base, you’ll need to replace the FIXME placeholders with contextually appropriate values. Here's what each one represents conceptually:</a:t>
            </a:r>
          </a:p>
          <a:p>
            <a:pPr lvl="1"/>
            <a:r>
              <a:rPr lang="en-US" dirty="0"/>
              <a:t>Original Prompt &amp; Candidate Response</a:t>
            </a:r>
          </a:p>
          <a:p>
            <a:pPr lvl="2"/>
            <a:r>
              <a:rPr lang="en-US" dirty="0"/>
              <a:t>Used when the critic evaluates a generated response. You need to pass the original user input and the model’s output so the critic can judge its quality.</a:t>
            </a:r>
          </a:p>
          <a:p>
            <a:pPr lvl="1"/>
            <a:r>
              <a:rPr lang="en-US" dirty="0"/>
              <a:t>Model Names</a:t>
            </a:r>
          </a:p>
          <a:p>
            <a:pPr lvl="2"/>
            <a:r>
              <a:rPr lang="en-US" dirty="0"/>
              <a:t>Specify which models are being used:</a:t>
            </a:r>
          </a:p>
          <a:p>
            <a:pPr lvl="3"/>
            <a:r>
              <a:rPr lang="en-US" dirty="0"/>
              <a:t>You may use other models than llama3.2 but you will need to find the documentation on the names for yourself</a:t>
            </a:r>
          </a:p>
          <a:p>
            <a:pPr lvl="3"/>
            <a:r>
              <a:rPr lang="en-US" dirty="0"/>
              <a:t>Policy model generates candidate responses</a:t>
            </a:r>
          </a:p>
          <a:p>
            <a:pPr lvl="3"/>
            <a:r>
              <a:rPr lang="en-US" dirty="0"/>
              <a:t>Critic model evaluates those responses based on human-like feedback</a:t>
            </a:r>
          </a:p>
          <a:p>
            <a:pPr lvl="4"/>
            <a:r>
              <a:rPr lang="en-US" dirty="0"/>
              <a:t>These should be models that are pulled and available in </a:t>
            </a:r>
            <a:r>
              <a:rPr lang="en-US" dirty="0" err="1"/>
              <a:t>Ollama</a:t>
            </a:r>
            <a:r>
              <a:rPr lang="en-US" dirty="0"/>
              <a:t>.</a:t>
            </a:r>
          </a:p>
        </p:txBody>
      </p:sp>
    </p:spTree>
    <p:extLst>
      <p:ext uri="{BB962C8B-B14F-4D97-AF65-F5344CB8AC3E}">
        <p14:creationId xmlns:p14="http://schemas.microsoft.com/office/powerpoint/2010/main" val="405227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151E415A-3F5A-071C-4D5A-9093DB829B4A}"/>
              </a:ext>
            </a:extLst>
          </p:cNvPr>
          <p:cNvSpPr>
            <a:spLocks noGrp="1"/>
          </p:cNvSpPr>
          <p:nvPr>
            <p:ph type="title"/>
          </p:nvPr>
        </p:nvSpPr>
        <p:spPr>
          <a:xfrm>
            <a:off x="665922" y="987287"/>
            <a:ext cx="3548269" cy="4697896"/>
          </a:xfrm>
        </p:spPr>
        <p:txBody>
          <a:bodyPr>
            <a:normAutofit/>
          </a:bodyPr>
          <a:lstStyle/>
          <a:p>
            <a:r>
              <a:rPr lang="en-US" sz="3600" dirty="0"/>
              <a:t>Filling in the Blanks: What You Need to Know (CONT.)</a:t>
            </a:r>
          </a:p>
        </p:txBody>
      </p:sp>
      <p:sp>
        <p:nvSpPr>
          <p:cNvPr id="3" name="Content Placeholder 2">
            <a:extLst>
              <a:ext uri="{FF2B5EF4-FFF2-40B4-BE49-F238E27FC236}">
                <a16:creationId xmlns:a16="http://schemas.microsoft.com/office/drawing/2014/main" id="{704F9269-ED4F-3154-97D2-C1ECE6AA1051}"/>
              </a:ext>
            </a:extLst>
          </p:cNvPr>
          <p:cNvSpPr>
            <a:spLocks noGrp="1"/>
          </p:cNvSpPr>
          <p:nvPr>
            <p:ph idx="1"/>
          </p:nvPr>
        </p:nvSpPr>
        <p:spPr>
          <a:xfrm>
            <a:off x="5057825" y="987287"/>
            <a:ext cx="5755949" cy="4697895"/>
          </a:xfrm>
        </p:spPr>
        <p:txBody>
          <a:bodyPr anchor="ctr">
            <a:normAutofit/>
          </a:bodyPr>
          <a:lstStyle/>
          <a:p>
            <a:r>
              <a:rPr lang="en-US" sz="1700"/>
              <a:t>Critic &amp; User Scoring Functions</a:t>
            </a:r>
          </a:p>
          <a:p>
            <a:pPr lvl="1"/>
            <a:r>
              <a:rPr lang="en-US" sz="1700"/>
              <a:t>These are the functions responsible for assigning scores to each response:</a:t>
            </a:r>
          </a:p>
          <a:p>
            <a:pPr lvl="2"/>
            <a:r>
              <a:rPr lang="en-US" sz="1700"/>
              <a:t>One score comes from the AI critic</a:t>
            </a:r>
          </a:p>
          <a:p>
            <a:pPr lvl="1"/>
            <a:r>
              <a:rPr lang="en-US" sz="1700"/>
              <a:t>The other comes from you (the human-in-the-loop)</a:t>
            </a:r>
          </a:p>
          <a:p>
            <a:pPr lvl="2"/>
            <a:r>
              <a:rPr lang="en-US" sz="1700"/>
              <a:t>The system will choose the final score based on which is available or preferred.</a:t>
            </a:r>
          </a:p>
          <a:p>
            <a:r>
              <a:rPr lang="en-US" sz="1700"/>
              <a:t>Report Data Placeholders</a:t>
            </a:r>
          </a:p>
          <a:p>
            <a:pPr lvl="1"/>
            <a:r>
              <a:rPr lang="en-US" sz="1700"/>
              <a:t>At the end of the process, data about the session — including prompt, responses, scores, and best result — is collected into a summary report.</a:t>
            </a:r>
            <a:br>
              <a:rPr lang="en-US" sz="1700"/>
            </a:br>
            <a:r>
              <a:rPr lang="en-US" sz="1700"/>
              <a:t>Make sure you replace all placeholders with the actual data gathered during the session.</a:t>
            </a:r>
          </a:p>
          <a:p>
            <a:endParaRPr lang="en-US" sz="1700"/>
          </a:p>
        </p:txBody>
      </p:sp>
    </p:spTree>
    <p:extLst>
      <p:ext uri="{BB962C8B-B14F-4D97-AF65-F5344CB8AC3E}">
        <p14:creationId xmlns:p14="http://schemas.microsoft.com/office/powerpoint/2010/main" val="4111416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803089E3-0BC9-886B-73BA-FB3C2F5CF311}"/>
              </a:ext>
            </a:extLst>
          </p:cNvPr>
          <p:cNvPicPr>
            <a:picLocks noChangeAspect="1"/>
          </p:cNvPicPr>
          <p:nvPr/>
        </p:nvPicPr>
        <p:blipFill>
          <a:blip r:embed="rId4">
            <a:alphaModFix amt="40000"/>
          </a:blip>
          <a:srcRect t="5981" b="975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EED434F-DCA2-722F-7B43-E50D0095E9E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4200" dirty="0"/>
              <a:t>Reinforcement Learning From Human Feedback Code Base Review</a:t>
            </a:r>
          </a:p>
        </p:txBody>
      </p:sp>
    </p:spTree>
    <p:extLst>
      <p:ext uri="{BB962C8B-B14F-4D97-AF65-F5344CB8AC3E}">
        <p14:creationId xmlns:p14="http://schemas.microsoft.com/office/powerpoint/2010/main" val="4333677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3" name="Rectangle 1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early morning coffee with bread and a newspaper on top of the table">
            <a:extLst>
              <a:ext uri="{FF2B5EF4-FFF2-40B4-BE49-F238E27FC236}">
                <a16:creationId xmlns:a16="http://schemas.microsoft.com/office/drawing/2014/main" id="{B503D5BE-01DA-618B-E4EF-48E6D69B5FA1}"/>
              </a:ext>
            </a:extLst>
          </p:cNvPr>
          <p:cNvPicPr>
            <a:picLocks noChangeAspect="1"/>
          </p:cNvPicPr>
          <p:nvPr/>
        </p:nvPicPr>
        <p:blipFill>
          <a:blip r:embed="rId4">
            <a:alphaModFix amt="40000"/>
          </a:blip>
          <a:srcRect t="9001" b="6730"/>
          <a:stretch>
            <a:fillRect/>
          </a:stretch>
        </p:blipFill>
        <p:spPr>
          <a:xfrm>
            <a:off x="20" y="10"/>
            <a:ext cx="12191980" cy="6857990"/>
          </a:xfrm>
          <a:prstGeom prst="rect">
            <a:avLst/>
          </a:prstGeom>
        </p:spPr>
      </p:pic>
      <p:sp>
        <p:nvSpPr>
          <p:cNvPr id="3" name="Title 2">
            <a:extLst>
              <a:ext uri="{FF2B5EF4-FFF2-40B4-BE49-F238E27FC236}">
                <a16:creationId xmlns:a16="http://schemas.microsoft.com/office/drawing/2014/main" id="{8CBA6F42-2589-EE8D-867D-D4BD3799BE8D}"/>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Lunch Break</a:t>
            </a:r>
          </a:p>
        </p:txBody>
      </p:sp>
    </p:spTree>
    <p:extLst>
      <p:ext uri="{BB962C8B-B14F-4D97-AF65-F5344CB8AC3E}">
        <p14:creationId xmlns:p14="http://schemas.microsoft.com/office/powerpoint/2010/main" val="29443053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itle 2">
            <a:extLst>
              <a:ext uri="{FF2B5EF4-FFF2-40B4-BE49-F238E27FC236}">
                <a16:creationId xmlns:a16="http://schemas.microsoft.com/office/drawing/2014/main" id="{4984EE7A-9819-0EA8-72D2-EF5C439BE9D2}"/>
              </a:ext>
            </a:extLst>
          </p:cNvPr>
          <p:cNvSpPr>
            <a:spLocks noGrp="1"/>
          </p:cNvSpPr>
          <p:nvPr>
            <p:ph type="title"/>
          </p:nvPr>
        </p:nvSpPr>
        <p:spPr>
          <a:xfrm>
            <a:off x="683609" y="764372"/>
            <a:ext cx="3173688" cy="5216013"/>
          </a:xfrm>
        </p:spPr>
        <p:txBody>
          <a:bodyPr>
            <a:normAutofit/>
          </a:bodyPr>
          <a:lstStyle/>
          <a:p>
            <a:r>
              <a:rPr lang="en-US" sz="2800"/>
              <a:t>History of LLM Fine-Tuning &amp; Settings Configuration</a:t>
            </a:r>
          </a:p>
        </p:txBody>
      </p:sp>
      <p:cxnSp>
        <p:nvCxnSpPr>
          <p:cNvPr id="11" name="Straight Connector 10">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01FD26D-B02C-0852-28F7-C72EEDAD3C8E}"/>
              </a:ext>
            </a:extLst>
          </p:cNvPr>
          <p:cNvSpPr>
            <a:spLocks noGrp="1"/>
          </p:cNvSpPr>
          <p:nvPr>
            <p:ph idx="1"/>
          </p:nvPr>
        </p:nvSpPr>
        <p:spPr>
          <a:xfrm>
            <a:off x="4370138" y="764372"/>
            <a:ext cx="7086600" cy="5216013"/>
          </a:xfrm>
        </p:spPr>
        <p:txBody>
          <a:bodyPr anchor="ctr">
            <a:normAutofit/>
          </a:bodyPr>
          <a:lstStyle/>
          <a:p>
            <a:r>
              <a:rPr lang="en-US" sz="1900"/>
              <a:t>Early Stages (Pre-2018):</a:t>
            </a:r>
          </a:p>
          <a:p>
            <a:pPr lvl="1"/>
            <a:r>
              <a:rPr lang="en-US" sz="1900"/>
              <a:t>Language models were task-specific, fine-tuned individually for things like classification or translation.</a:t>
            </a:r>
          </a:p>
          <a:p>
            <a:pPr lvl="1"/>
            <a:r>
              <a:rPr lang="en-US" sz="1900"/>
              <a:t>Fine-tuning involved full model retraining on labeled datasets — expensive and inflexible.</a:t>
            </a:r>
          </a:p>
          <a:p>
            <a:r>
              <a:rPr lang="en-US" sz="1900"/>
              <a:t>The Shift to General-Purpose LLMs:</a:t>
            </a:r>
          </a:p>
          <a:p>
            <a:pPr lvl="1"/>
            <a:r>
              <a:rPr lang="en-US" sz="1900"/>
              <a:t>BERT (2018): Introduced the idea of pretraining + task-specific fine-tuning — powerful and generalizable.</a:t>
            </a:r>
          </a:p>
          <a:p>
            <a:pPr lvl="1"/>
            <a:r>
              <a:rPr lang="en-US" sz="1900"/>
              <a:t>GPT-2 / GPT-3 (2019–2020): Popularized zero-shot and few-shot prompting, reducing the need for traditional fine-tuning in many cases.</a:t>
            </a:r>
          </a:p>
          <a:p>
            <a:r>
              <a:rPr lang="en-US" sz="1900"/>
              <a:t>Instruction Fine-Tuning (2021+):</a:t>
            </a:r>
          </a:p>
          <a:p>
            <a:pPr lvl="1"/>
            <a:r>
              <a:rPr lang="en-US" sz="1900"/>
              <a:t>Models like T5 and InstructGPT trained with datasets specifically designed for following user instructions.</a:t>
            </a:r>
          </a:p>
          <a:p>
            <a:pPr lvl="1"/>
            <a:r>
              <a:rPr lang="en-US" sz="1900"/>
              <a:t>Fine-tuning now focused on alignment, usability, and helpfulness — not just task performance.</a:t>
            </a:r>
          </a:p>
          <a:p>
            <a:endParaRPr lang="en-US" sz="1900"/>
          </a:p>
        </p:txBody>
      </p:sp>
    </p:spTree>
    <p:extLst>
      <p:ext uri="{BB962C8B-B14F-4D97-AF65-F5344CB8AC3E}">
        <p14:creationId xmlns:p14="http://schemas.microsoft.com/office/powerpoint/2010/main" val="386822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a:xfrm>
            <a:off x="683609" y="764372"/>
            <a:ext cx="3173688" cy="5216013"/>
          </a:xfrm>
        </p:spPr>
        <p:txBody>
          <a:bodyPr>
            <a:normAutofit/>
          </a:bodyPr>
          <a:lstStyle/>
          <a:p>
            <a:r>
              <a:rPr lang="en-US" sz="2500"/>
              <a:t>Meet the Instructors and Collaborators</a:t>
            </a:r>
          </a:p>
        </p:txBody>
      </p:sp>
      <p:cxnSp>
        <p:nvCxnSpPr>
          <p:cNvPr id="13" name="Straight Connector 1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a:xfrm>
            <a:off x="4370138" y="764372"/>
            <a:ext cx="7086600" cy="5216013"/>
          </a:xfrm>
        </p:spPr>
        <p:txBody>
          <a:bodyPr anchor="ctr">
            <a:normAutofit/>
          </a:bodyPr>
          <a:lstStyle/>
          <a:p>
            <a:r>
              <a:rPr lang="en-US" sz="2000"/>
              <a:t>Instructor: Tyler Jackson</a:t>
            </a:r>
          </a:p>
          <a:p>
            <a:r>
              <a:rPr lang="en-US" sz="2000"/>
              <a:t>Technical Support Lead: Jo Jabour</a:t>
            </a:r>
          </a:p>
          <a:p>
            <a:r>
              <a:rPr lang="en-US" sz="2000"/>
              <a:t>Joshua Church, et. al</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E8B4-F7E0-5419-9F51-3247C2CFB2A7}"/>
              </a:ext>
            </a:extLst>
          </p:cNvPr>
          <p:cNvSpPr>
            <a:spLocks noGrp="1"/>
          </p:cNvSpPr>
          <p:nvPr>
            <p:ph type="title"/>
          </p:nvPr>
        </p:nvSpPr>
        <p:spPr/>
        <p:txBody>
          <a:bodyPr>
            <a:normAutofit fontScale="90000"/>
          </a:bodyPr>
          <a:lstStyle/>
          <a:p>
            <a:r>
              <a:rPr lang="en-US" dirty="0"/>
              <a:t>History of LLM Fine-Tuning &amp; Settings Configuration (CONT.)</a:t>
            </a:r>
          </a:p>
        </p:txBody>
      </p:sp>
      <p:sp>
        <p:nvSpPr>
          <p:cNvPr id="3" name="Content Placeholder 2">
            <a:extLst>
              <a:ext uri="{FF2B5EF4-FFF2-40B4-BE49-F238E27FC236}">
                <a16:creationId xmlns:a16="http://schemas.microsoft.com/office/drawing/2014/main" id="{33E7D26C-BD4D-AFF9-E4B8-C0FDFD8A0BE3}"/>
              </a:ext>
            </a:extLst>
          </p:cNvPr>
          <p:cNvSpPr>
            <a:spLocks noGrp="1"/>
          </p:cNvSpPr>
          <p:nvPr>
            <p:ph idx="1"/>
          </p:nvPr>
        </p:nvSpPr>
        <p:spPr/>
        <p:txBody>
          <a:bodyPr>
            <a:normAutofit fontScale="92500" lnSpcReduction="20000"/>
          </a:bodyPr>
          <a:lstStyle/>
          <a:p>
            <a:r>
              <a:rPr lang="en-US" dirty="0"/>
              <a:t>Reinforcement Learning from Human Feedback (RLHF):</a:t>
            </a:r>
          </a:p>
          <a:p>
            <a:pPr lvl="1"/>
            <a:r>
              <a:rPr lang="en-US" dirty="0"/>
              <a:t>Emerged to fine-tune models based on human preferences (e.g., safety, clarity, usefulness), not just labels.</a:t>
            </a:r>
          </a:p>
          <a:p>
            <a:pPr lvl="1"/>
            <a:r>
              <a:rPr lang="en-US" dirty="0"/>
              <a:t>Used in models like ChatGPT, Claude, and Gemini.</a:t>
            </a:r>
          </a:p>
          <a:p>
            <a:r>
              <a:rPr lang="en-US" dirty="0"/>
              <a:t>The Rise of Configurable Inference Settings:</a:t>
            </a:r>
          </a:p>
          <a:p>
            <a:pPr lvl="1"/>
            <a:r>
              <a:rPr lang="en-US" dirty="0"/>
              <a:t>To control output without retraining, users can now adjust:</a:t>
            </a:r>
          </a:p>
          <a:p>
            <a:pPr lvl="2"/>
            <a:r>
              <a:rPr lang="en-US" dirty="0"/>
              <a:t>Temperature: Controls randomness</a:t>
            </a:r>
          </a:p>
          <a:p>
            <a:pPr lvl="2"/>
            <a:r>
              <a:rPr lang="en-US" dirty="0"/>
              <a:t>Top-k / Top-p: Limit token selection range</a:t>
            </a:r>
          </a:p>
          <a:p>
            <a:pPr lvl="2"/>
            <a:r>
              <a:rPr lang="en-US" dirty="0"/>
              <a:t>Max Tokens: Caps output length</a:t>
            </a:r>
          </a:p>
          <a:p>
            <a:pPr lvl="2"/>
            <a:r>
              <a:rPr lang="en-US" dirty="0"/>
              <a:t>Stop Sequences: Define custom stopping points</a:t>
            </a:r>
          </a:p>
          <a:p>
            <a:pPr lvl="2"/>
            <a:r>
              <a:rPr lang="en-US" dirty="0"/>
              <a:t>Streaming: Controls whether output appears gradually or all at once</a:t>
            </a:r>
          </a:p>
          <a:p>
            <a:r>
              <a:rPr lang="en-US" dirty="0"/>
              <a:t>Today:</a:t>
            </a:r>
          </a:p>
          <a:p>
            <a:pPr lvl="1"/>
            <a:r>
              <a:rPr lang="en-US" dirty="0"/>
              <a:t>Fine-tuning and inference settings work together:</a:t>
            </a:r>
          </a:p>
          <a:p>
            <a:pPr lvl="2"/>
            <a:r>
              <a:rPr lang="en-US" dirty="0"/>
              <a:t>Fine-tuning shapes the model’s behavior globally; settings tweak it per request.</a:t>
            </a:r>
          </a:p>
        </p:txBody>
      </p:sp>
    </p:spTree>
    <p:extLst>
      <p:ext uri="{BB962C8B-B14F-4D97-AF65-F5344CB8AC3E}">
        <p14:creationId xmlns:p14="http://schemas.microsoft.com/office/powerpoint/2010/main" val="426352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2B12C5D9-73C3-747A-68BE-17D528774BBB}"/>
              </a:ext>
            </a:extLst>
          </p:cNvPr>
          <p:cNvSpPr>
            <a:spLocks noGrp="1"/>
          </p:cNvSpPr>
          <p:nvPr>
            <p:ph type="title"/>
          </p:nvPr>
        </p:nvSpPr>
        <p:spPr>
          <a:xfrm>
            <a:off x="665922" y="987287"/>
            <a:ext cx="3548269" cy="4697896"/>
          </a:xfrm>
        </p:spPr>
        <p:txBody>
          <a:bodyPr>
            <a:normAutofit/>
          </a:bodyPr>
          <a:lstStyle/>
          <a:p>
            <a:r>
              <a:rPr lang="en-US" sz="3600" dirty="0"/>
              <a:t>What is Fine-tuning? </a:t>
            </a:r>
          </a:p>
        </p:txBody>
      </p:sp>
      <p:sp>
        <p:nvSpPr>
          <p:cNvPr id="3" name="Content Placeholder 2">
            <a:extLst>
              <a:ext uri="{FF2B5EF4-FFF2-40B4-BE49-F238E27FC236}">
                <a16:creationId xmlns:a16="http://schemas.microsoft.com/office/drawing/2014/main" id="{A6FA55FC-AA98-8DEA-CF19-702189D55E8D}"/>
              </a:ext>
            </a:extLst>
          </p:cNvPr>
          <p:cNvSpPr>
            <a:spLocks noGrp="1"/>
          </p:cNvSpPr>
          <p:nvPr>
            <p:ph idx="1"/>
          </p:nvPr>
        </p:nvSpPr>
        <p:spPr>
          <a:xfrm>
            <a:off x="5057825" y="987287"/>
            <a:ext cx="5755949" cy="4697895"/>
          </a:xfrm>
        </p:spPr>
        <p:txBody>
          <a:bodyPr anchor="ctr">
            <a:normAutofit/>
          </a:bodyPr>
          <a:lstStyle/>
          <a:p>
            <a:r>
              <a:rPr lang="en-US" sz="1800"/>
              <a:t>Definition:</a:t>
            </a:r>
          </a:p>
          <a:p>
            <a:pPr lvl="1"/>
            <a:r>
              <a:rPr lang="en-US" sz="1800"/>
              <a:t>Fine-tuning is the process of taking a pretrained language model and training it further on a smaller, task-specific dataset to specialize its behavior or improve performance on a targeted goal.</a:t>
            </a:r>
          </a:p>
          <a:p>
            <a:r>
              <a:rPr lang="en-US" sz="1800"/>
              <a:t>Why Fine-Tune a Model?</a:t>
            </a:r>
          </a:p>
          <a:p>
            <a:pPr lvl="1"/>
            <a:r>
              <a:rPr lang="en-US" sz="1800"/>
              <a:t>Adapt a general-purpose model to a specific task, domain, or tone</a:t>
            </a:r>
          </a:p>
          <a:p>
            <a:pPr lvl="1"/>
            <a:r>
              <a:rPr lang="en-US" sz="1800"/>
              <a:t>Improve performance in niche applications (e.g., legal, medical, technical writing)</a:t>
            </a:r>
          </a:p>
          <a:p>
            <a:pPr lvl="1"/>
            <a:r>
              <a:rPr lang="en-US" sz="1800"/>
              <a:t>Align the model with organization-specific knowledge or custom instructions</a:t>
            </a:r>
          </a:p>
        </p:txBody>
      </p:sp>
    </p:spTree>
    <p:extLst>
      <p:ext uri="{BB962C8B-B14F-4D97-AF65-F5344CB8AC3E}">
        <p14:creationId xmlns:p14="http://schemas.microsoft.com/office/powerpoint/2010/main" val="2614305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9FB6A-4B16-069B-6331-77A499C19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EAEC1-EE45-67C1-4542-1E114F1CD260}"/>
              </a:ext>
            </a:extLst>
          </p:cNvPr>
          <p:cNvSpPr>
            <a:spLocks noGrp="1"/>
          </p:cNvSpPr>
          <p:nvPr>
            <p:ph type="title"/>
          </p:nvPr>
        </p:nvSpPr>
        <p:spPr/>
        <p:txBody>
          <a:bodyPr/>
          <a:lstStyle/>
          <a:p>
            <a:r>
              <a:rPr lang="en-US" dirty="0"/>
              <a:t>What is Fine-tuning? </a:t>
            </a:r>
            <a:r>
              <a:rPr lang="en-US" sz="4000" dirty="0"/>
              <a:t>(CONT.)</a:t>
            </a:r>
            <a:endParaRPr lang="en-US" dirty="0"/>
          </a:p>
        </p:txBody>
      </p:sp>
      <p:sp>
        <p:nvSpPr>
          <p:cNvPr id="3" name="Content Placeholder 2">
            <a:extLst>
              <a:ext uri="{FF2B5EF4-FFF2-40B4-BE49-F238E27FC236}">
                <a16:creationId xmlns:a16="http://schemas.microsoft.com/office/drawing/2014/main" id="{279093C6-3FFE-E92E-8888-F0DE13424964}"/>
              </a:ext>
            </a:extLst>
          </p:cNvPr>
          <p:cNvSpPr>
            <a:spLocks noGrp="1"/>
          </p:cNvSpPr>
          <p:nvPr>
            <p:ph idx="1"/>
          </p:nvPr>
        </p:nvSpPr>
        <p:spPr/>
        <p:txBody>
          <a:bodyPr>
            <a:normAutofit/>
          </a:bodyPr>
          <a:lstStyle/>
          <a:p>
            <a:r>
              <a:rPr lang="en-US" dirty="0"/>
              <a:t>Types of Fine-Tuning:</a:t>
            </a:r>
          </a:p>
          <a:p>
            <a:pPr lvl="1"/>
            <a:r>
              <a:rPr lang="en-US" dirty="0"/>
              <a:t>Supervised Fine-Tuning: Using labeled examples (e.g., question → correct answer)</a:t>
            </a:r>
          </a:p>
          <a:p>
            <a:pPr lvl="1"/>
            <a:r>
              <a:rPr lang="en-US" dirty="0"/>
              <a:t>Instruction Fine-Tuning: Teaching the model to follow human instructions more effectively</a:t>
            </a:r>
          </a:p>
          <a:p>
            <a:pPr lvl="1"/>
            <a:r>
              <a:rPr lang="en-US" dirty="0"/>
              <a:t>RLHF (Reinforcement Learning from Human Feedback): Using human preferences to guide learning</a:t>
            </a:r>
          </a:p>
          <a:p>
            <a:pPr lvl="1"/>
            <a:r>
              <a:rPr lang="en-US" dirty="0" err="1"/>
              <a:t>LoRA</a:t>
            </a:r>
            <a:r>
              <a:rPr lang="en-US" dirty="0"/>
              <a:t> / Adapter Tuning: Lightweight methods that adjust only parts of the model</a:t>
            </a:r>
          </a:p>
          <a:p>
            <a:r>
              <a:rPr lang="en-US" dirty="0"/>
              <a:t>Fine-Tuning vs. Prompting:</a:t>
            </a:r>
          </a:p>
          <a:p>
            <a:pPr lvl="1"/>
            <a:r>
              <a:rPr lang="en-US" dirty="0"/>
              <a:t>Prompting = influence behavior at runtime (temporary)</a:t>
            </a:r>
          </a:p>
          <a:p>
            <a:pPr lvl="1"/>
            <a:r>
              <a:rPr lang="en-US" dirty="0"/>
              <a:t>Fine-tuning = permanently changes model behavior (long-term)</a:t>
            </a:r>
          </a:p>
          <a:p>
            <a:endParaRPr lang="en-US" dirty="0"/>
          </a:p>
        </p:txBody>
      </p:sp>
    </p:spTree>
    <p:extLst>
      <p:ext uri="{BB962C8B-B14F-4D97-AF65-F5344CB8AC3E}">
        <p14:creationId xmlns:p14="http://schemas.microsoft.com/office/powerpoint/2010/main" val="701866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CAB6B9F-B82C-BCB4-4C5A-083B2DDAE0C0}"/>
              </a:ext>
            </a:extLst>
          </p:cNvPr>
          <p:cNvSpPr>
            <a:spLocks noGrp="1"/>
          </p:cNvSpPr>
          <p:nvPr>
            <p:ph type="title"/>
          </p:nvPr>
        </p:nvSpPr>
        <p:spPr>
          <a:xfrm>
            <a:off x="683609" y="764372"/>
            <a:ext cx="3173688" cy="5216013"/>
          </a:xfrm>
        </p:spPr>
        <p:txBody>
          <a:bodyPr>
            <a:normAutofit/>
          </a:bodyPr>
          <a:lstStyle/>
          <a:p>
            <a:r>
              <a:rPr lang="en-US" sz="2500"/>
              <a:t>What Are LLM Settings Configurations?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976E7F-9D6B-1449-28A0-6DEDE5D99CE6}"/>
              </a:ext>
            </a:extLst>
          </p:cNvPr>
          <p:cNvSpPr>
            <a:spLocks noGrp="1"/>
          </p:cNvSpPr>
          <p:nvPr>
            <p:ph idx="1"/>
          </p:nvPr>
        </p:nvSpPr>
        <p:spPr>
          <a:xfrm>
            <a:off x="4370138" y="764372"/>
            <a:ext cx="7086600" cy="5216013"/>
          </a:xfrm>
        </p:spPr>
        <p:txBody>
          <a:bodyPr anchor="ctr">
            <a:normAutofit/>
          </a:bodyPr>
          <a:lstStyle/>
          <a:p>
            <a:r>
              <a:rPr lang="en-US" sz="2000"/>
              <a:t>Definition:</a:t>
            </a:r>
          </a:p>
          <a:p>
            <a:pPr lvl="1"/>
            <a:r>
              <a:rPr lang="en-US" dirty="0"/>
              <a:t>Settings configurations are adjustable parameters that control how a language model generates responses — without changing the model’s underlying training or structure.</a:t>
            </a:r>
          </a:p>
          <a:p>
            <a:r>
              <a:rPr lang="en-US" sz="2000"/>
              <a:t>Why Use Them?</a:t>
            </a:r>
          </a:p>
          <a:p>
            <a:pPr lvl="1"/>
            <a:r>
              <a:rPr lang="en-US" dirty="0"/>
              <a:t>Customize output style, length, and creativity</a:t>
            </a:r>
          </a:p>
          <a:p>
            <a:pPr lvl="1"/>
            <a:r>
              <a:rPr lang="en-US" dirty="0"/>
              <a:t>Improve user experience without retraining</a:t>
            </a:r>
          </a:p>
          <a:p>
            <a:pPr lvl="1"/>
            <a:r>
              <a:rPr lang="en-US" dirty="0"/>
              <a:t>Useful for experimentation, prototyping, or application-specific tuning</a:t>
            </a:r>
          </a:p>
          <a:p>
            <a:r>
              <a:rPr lang="en-US" sz="2000"/>
              <a:t>Common Configuration Parameters:</a:t>
            </a:r>
          </a:p>
          <a:p>
            <a:pPr lvl="1"/>
            <a:r>
              <a:rPr lang="en-US" dirty="0"/>
              <a:t>Temperature:</a:t>
            </a:r>
          </a:p>
          <a:p>
            <a:pPr lvl="2"/>
            <a:r>
              <a:rPr lang="en-US" sz="2000"/>
              <a:t>Controls randomness in output</a:t>
            </a:r>
          </a:p>
          <a:p>
            <a:pPr lvl="2"/>
            <a:r>
              <a:rPr lang="en-US" sz="2000"/>
              <a:t>Low = more focused and predictable</a:t>
            </a:r>
          </a:p>
          <a:p>
            <a:pPr lvl="2"/>
            <a:r>
              <a:rPr lang="en-US" sz="2000"/>
              <a:t>High = more diverse and creative</a:t>
            </a:r>
          </a:p>
        </p:txBody>
      </p:sp>
    </p:spTree>
    <p:extLst>
      <p:ext uri="{BB962C8B-B14F-4D97-AF65-F5344CB8AC3E}">
        <p14:creationId xmlns:p14="http://schemas.microsoft.com/office/powerpoint/2010/main" val="3300743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A112-123F-3C47-1F98-9ACAA7788BD8}"/>
              </a:ext>
            </a:extLst>
          </p:cNvPr>
          <p:cNvSpPr>
            <a:spLocks noGrp="1"/>
          </p:cNvSpPr>
          <p:nvPr>
            <p:ph type="title"/>
          </p:nvPr>
        </p:nvSpPr>
        <p:spPr/>
        <p:txBody>
          <a:bodyPr/>
          <a:lstStyle/>
          <a:p>
            <a:r>
              <a:rPr lang="en-US" dirty="0"/>
              <a:t>What Are LLM Settings Configurations? (CONT.)</a:t>
            </a:r>
          </a:p>
        </p:txBody>
      </p:sp>
      <p:sp>
        <p:nvSpPr>
          <p:cNvPr id="3" name="Content Placeholder 2">
            <a:extLst>
              <a:ext uri="{FF2B5EF4-FFF2-40B4-BE49-F238E27FC236}">
                <a16:creationId xmlns:a16="http://schemas.microsoft.com/office/drawing/2014/main" id="{8AEE342F-6C1D-3647-154C-64B9629CF2EF}"/>
              </a:ext>
            </a:extLst>
          </p:cNvPr>
          <p:cNvSpPr>
            <a:spLocks noGrp="1"/>
          </p:cNvSpPr>
          <p:nvPr>
            <p:ph idx="1"/>
          </p:nvPr>
        </p:nvSpPr>
        <p:spPr/>
        <p:txBody>
          <a:bodyPr/>
          <a:lstStyle/>
          <a:p>
            <a:r>
              <a:rPr lang="en-US" dirty="0"/>
              <a:t>Top-k / Top-p Sampling:</a:t>
            </a:r>
          </a:p>
          <a:p>
            <a:pPr lvl="1"/>
            <a:r>
              <a:rPr lang="en-US" dirty="0"/>
              <a:t>Limits token selection to top k or cumulative probability p</a:t>
            </a:r>
          </a:p>
          <a:p>
            <a:pPr lvl="2"/>
            <a:r>
              <a:rPr lang="en-US" dirty="0"/>
              <a:t>Helps balance coherence and variety</a:t>
            </a:r>
          </a:p>
          <a:p>
            <a:r>
              <a:rPr lang="en-US" dirty="0"/>
              <a:t>Max Tokens:</a:t>
            </a:r>
          </a:p>
          <a:p>
            <a:pPr lvl="1"/>
            <a:r>
              <a:rPr lang="en-US" dirty="0"/>
              <a:t>Sets the maximum length of the generated response</a:t>
            </a:r>
          </a:p>
          <a:p>
            <a:r>
              <a:rPr lang="en-US" dirty="0"/>
              <a:t>Stop Sequences:</a:t>
            </a:r>
          </a:p>
          <a:p>
            <a:pPr lvl="1"/>
            <a:r>
              <a:rPr lang="en-US" dirty="0"/>
              <a:t>Tells the model when to stop generating (useful for formatting or dialog control)</a:t>
            </a:r>
          </a:p>
          <a:p>
            <a:r>
              <a:rPr lang="en-US" dirty="0"/>
              <a:t>Streaming:</a:t>
            </a:r>
          </a:p>
          <a:p>
            <a:pPr lvl="1"/>
            <a:r>
              <a:rPr lang="en-US" dirty="0"/>
              <a:t>Enables output to appear in real-time, token by token</a:t>
            </a:r>
          </a:p>
          <a:p>
            <a:endParaRPr lang="en-US" dirty="0"/>
          </a:p>
        </p:txBody>
      </p:sp>
    </p:spTree>
    <p:extLst>
      <p:ext uri="{BB962C8B-B14F-4D97-AF65-F5344CB8AC3E}">
        <p14:creationId xmlns:p14="http://schemas.microsoft.com/office/powerpoint/2010/main" val="1513079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886C-9648-5920-91FA-858174146BC7}"/>
              </a:ext>
            </a:extLst>
          </p:cNvPr>
          <p:cNvSpPr>
            <a:spLocks noGrp="1"/>
          </p:cNvSpPr>
          <p:nvPr>
            <p:ph type="title"/>
          </p:nvPr>
        </p:nvSpPr>
        <p:spPr/>
        <p:txBody>
          <a:bodyPr/>
          <a:lstStyle/>
          <a:p>
            <a:r>
              <a:rPr lang="en-US" dirty="0"/>
              <a:t>Why Use THESE LLM Settings?</a:t>
            </a:r>
          </a:p>
        </p:txBody>
      </p:sp>
      <p:sp>
        <p:nvSpPr>
          <p:cNvPr id="3" name="Content Placeholder 2">
            <a:extLst>
              <a:ext uri="{FF2B5EF4-FFF2-40B4-BE49-F238E27FC236}">
                <a16:creationId xmlns:a16="http://schemas.microsoft.com/office/drawing/2014/main" id="{ECED9AEF-FC33-54D7-B5EF-72B228E4BAA5}"/>
              </a:ext>
            </a:extLst>
          </p:cNvPr>
          <p:cNvSpPr>
            <a:spLocks noGrp="1"/>
          </p:cNvSpPr>
          <p:nvPr>
            <p:ph idx="1"/>
          </p:nvPr>
        </p:nvSpPr>
        <p:spPr/>
        <p:txBody>
          <a:bodyPr>
            <a:normAutofit/>
          </a:bodyPr>
          <a:lstStyle/>
          <a:p>
            <a:r>
              <a:rPr lang="en-US" dirty="0"/>
              <a:t>Flexible Behavior Without Retraining</a:t>
            </a:r>
          </a:p>
          <a:p>
            <a:pPr lvl="1"/>
            <a:r>
              <a:rPr lang="en-US" dirty="0"/>
              <a:t>Change how the model responds — no fine-tuning needed.</a:t>
            </a:r>
          </a:p>
          <a:p>
            <a:r>
              <a:rPr lang="en-US" dirty="0"/>
              <a:t>Easy Experimentation</a:t>
            </a:r>
          </a:p>
          <a:p>
            <a:pPr lvl="1"/>
            <a:r>
              <a:rPr lang="en-US" dirty="0"/>
              <a:t>Try different tones, styles, and response types with just a setting change.</a:t>
            </a:r>
          </a:p>
          <a:p>
            <a:r>
              <a:rPr lang="en-US" dirty="0"/>
              <a:t>More Control</a:t>
            </a:r>
          </a:p>
          <a:p>
            <a:pPr lvl="1"/>
            <a:r>
              <a:rPr lang="en-US" dirty="0"/>
              <a:t>Limit response length, avoid repetition, and guide structure.</a:t>
            </a:r>
          </a:p>
          <a:p>
            <a:r>
              <a:rPr lang="en-US" dirty="0"/>
              <a:t>Performance Boost</a:t>
            </a:r>
          </a:p>
          <a:p>
            <a:pPr lvl="1"/>
            <a:r>
              <a:rPr lang="en-US" dirty="0"/>
              <a:t>Speed up responses and reduce resource use with streaming or max token limits.</a:t>
            </a:r>
          </a:p>
          <a:p>
            <a:r>
              <a:rPr lang="en-US" dirty="0"/>
              <a:t>One Model, Many Use Cases</a:t>
            </a:r>
          </a:p>
          <a:p>
            <a:pPr lvl="1"/>
            <a:r>
              <a:rPr lang="en-US" dirty="0"/>
              <a:t>Adapt the same model for creative writing, technical answers, or chatbots.</a:t>
            </a:r>
          </a:p>
          <a:p>
            <a:endParaRPr lang="en-US" dirty="0"/>
          </a:p>
        </p:txBody>
      </p:sp>
    </p:spTree>
    <p:extLst>
      <p:ext uri="{BB962C8B-B14F-4D97-AF65-F5344CB8AC3E}">
        <p14:creationId xmlns:p14="http://schemas.microsoft.com/office/powerpoint/2010/main" val="1077883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0A240-A106-11D7-7ACE-AC3B4459C4DB}"/>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543B1D6B-E2E7-9619-1F4E-D429B3A78089}"/>
              </a:ext>
            </a:extLst>
          </p:cNvPr>
          <p:cNvSpPr>
            <a:spLocks noGrp="1"/>
          </p:cNvSpPr>
          <p:nvPr>
            <p:ph idx="1"/>
          </p:nvPr>
        </p:nvSpPr>
        <p:spPr/>
        <p:txBody>
          <a:bodyPr>
            <a:normAutofit fontScale="92500" lnSpcReduction="10000"/>
          </a:bodyPr>
          <a:lstStyle/>
          <a:p>
            <a:r>
              <a:rPr lang="en-US" dirty="0"/>
              <a:t>Critic Prompt Construction (Rating Section)</a:t>
            </a:r>
          </a:p>
          <a:p>
            <a:pPr lvl="1"/>
            <a:r>
              <a:rPr lang="en-US" dirty="0"/>
              <a:t>Replace with:</a:t>
            </a:r>
          </a:p>
          <a:p>
            <a:pPr lvl="2"/>
            <a:r>
              <a:rPr lang="en-US" dirty="0" err="1"/>
              <a:t>original_prompt</a:t>
            </a:r>
            <a:r>
              <a:rPr lang="en-US" dirty="0"/>
              <a:t> and </a:t>
            </a:r>
            <a:r>
              <a:rPr lang="en-US" dirty="0" err="1"/>
              <a:t>candidate_response</a:t>
            </a:r>
            <a:endParaRPr lang="en-US" dirty="0"/>
          </a:p>
          <a:p>
            <a:pPr lvl="2"/>
            <a:r>
              <a:rPr lang="en-US" dirty="0"/>
              <a:t>Why: Fills in the prompt sent to the critic model so it knows what to rate and what it’s rating.</a:t>
            </a:r>
          </a:p>
          <a:p>
            <a:r>
              <a:rPr lang="en-US" dirty="0"/>
              <a:t>Calling the Critic</a:t>
            </a:r>
          </a:p>
          <a:p>
            <a:pPr lvl="1"/>
            <a:r>
              <a:rPr lang="en-US" dirty="0"/>
              <a:t>Replace with:</a:t>
            </a:r>
          </a:p>
          <a:p>
            <a:pPr lvl="2"/>
            <a:r>
              <a:rPr lang="en-US" dirty="0" err="1"/>
              <a:t>critic_model</a:t>
            </a:r>
            <a:r>
              <a:rPr lang="en-US" dirty="0"/>
              <a:t> in </a:t>
            </a:r>
            <a:r>
              <a:rPr lang="en-US" dirty="0" err="1"/>
              <a:t>get_llm_response</a:t>
            </a:r>
            <a:r>
              <a:rPr lang="en-US" dirty="0"/>
              <a:t>(...)</a:t>
            </a:r>
          </a:p>
          <a:p>
            <a:pPr lvl="2"/>
            <a:r>
              <a:rPr lang="en-US" dirty="0"/>
              <a:t>Why: You’re telling the system which model should act as the critic to give a score.</a:t>
            </a:r>
          </a:p>
          <a:p>
            <a:r>
              <a:rPr lang="en-US" dirty="0"/>
              <a:t>Getting the User’s Feedback</a:t>
            </a:r>
          </a:p>
          <a:p>
            <a:pPr lvl="1"/>
            <a:r>
              <a:rPr lang="en-US" dirty="0"/>
              <a:t>Replace with:</a:t>
            </a:r>
          </a:p>
          <a:p>
            <a:pPr lvl="2"/>
            <a:r>
              <a:rPr lang="en-US" dirty="0" err="1"/>
              <a:t>get_user_rating</a:t>
            </a:r>
            <a:r>
              <a:rPr lang="en-US" dirty="0"/>
              <a:t>(...)</a:t>
            </a:r>
          </a:p>
          <a:p>
            <a:pPr lvl="2"/>
            <a:r>
              <a:rPr lang="en-US" dirty="0"/>
              <a:t>Why: This calls the function that shows the response to the user and asks for a rating. You’re passing the response, the critic’s score, and the original prompt.</a:t>
            </a:r>
          </a:p>
        </p:txBody>
      </p:sp>
    </p:spTree>
    <p:extLst>
      <p:ext uri="{BB962C8B-B14F-4D97-AF65-F5344CB8AC3E}">
        <p14:creationId xmlns:p14="http://schemas.microsoft.com/office/powerpoint/2010/main" val="1708585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3D05-FB25-6EA8-4DC3-44FCC196CD54}"/>
              </a:ext>
            </a:extLst>
          </p:cNvPr>
          <p:cNvSpPr>
            <a:spLocks noGrp="1"/>
          </p:cNvSpPr>
          <p:nvPr>
            <p:ph type="title"/>
          </p:nvPr>
        </p:nvSpPr>
        <p:spPr/>
        <p:txBody>
          <a:bodyPr/>
          <a:lstStyle/>
          <a:p>
            <a:r>
              <a:rPr lang="en-US" dirty="0"/>
              <a:t>Filling in the Blanks: What You Need to Know (CONT.)</a:t>
            </a:r>
          </a:p>
        </p:txBody>
      </p:sp>
      <p:sp>
        <p:nvSpPr>
          <p:cNvPr id="3" name="Content Placeholder 2">
            <a:extLst>
              <a:ext uri="{FF2B5EF4-FFF2-40B4-BE49-F238E27FC236}">
                <a16:creationId xmlns:a16="http://schemas.microsoft.com/office/drawing/2014/main" id="{F9743031-3763-8F17-6058-0D03A191673A}"/>
              </a:ext>
            </a:extLst>
          </p:cNvPr>
          <p:cNvSpPr>
            <a:spLocks noGrp="1"/>
          </p:cNvSpPr>
          <p:nvPr>
            <p:ph idx="1"/>
          </p:nvPr>
        </p:nvSpPr>
        <p:spPr/>
        <p:txBody>
          <a:bodyPr>
            <a:normAutofit fontScale="92500" lnSpcReduction="10000"/>
          </a:bodyPr>
          <a:lstStyle/>
          <a:p>
            <a:r>
              <a:rPr lang="en-US" dirty="0"/>
              <a:t>Printing Model Names and Prompt Info at Start</a:t>
            </a:r>
          </a:p>
          <a:p>
            <a:pPr lvl="1"/>
            <a:r>
              <a:rPr lang="en-US" dirty="0"/>
              <a:t>Replace with:</a:t>
            </a:r>
          </a:p>
          <a:p>
            <a:pPr lvl="2"/>
            <a:r>
              <a:rPr lang="en-US" dirty="0" err="1"/>
              <a:t>policy_model</a:t>
            </a:r>
            <a:r>
              <a:rPr lang="en-US" dirty="0"/>
              <a:t>, </a:t>
            </a:r>
            <a:r>
              <a:rPr lang="en-US" dirty="0" err="1"/>
              <a:t>critic_model</a:t>
            </a:r>
            <a:r>
              <a:rPr lang="en-US" dirty="0"/>
              <a:t>, and </a:t>
            </a:r>
            <a:r>
              <a:rPr lang="en-US" dirty="0" err="1"/>
              <a:t>user_prompt</a:t>
            </a:r>
            <a:endParaRPr lang="en-US" dirty="0"/>
          </a:p>
          <a:p>
            <a:pPr lvl="2"/>
            <a:r>
              <a:rPr lang="en-US" dirty="0"/>
              <a:t>Why: Just prints out the actual values to the screen at the start of the demo — gives context.</a:t>
            </a:r>
          </a:p>
          <a:p>
            <a:r>
              <a:rPr lang="en-US" dirty="0"/>
              <a:t>Calling </a:t>
            </a:r>
            <a:r>
              <a:rPr lang="en-US" dirty="0" err="1"/>
              <a:t>get_reward_from_critic</a:t>
            </a:r>
            <a:r>
              <a:rPr lang="en-US" dirty="0"/>
              <a:t>(...)</a:t>
            </a:r>
          </a:p>
          <a:p>
            <a:pPr lvl="1"/>
            <a:r>
              <a:rPr lang="en-US" dirty="0"/>
              <a:t>Replace with:</a:t>
            </a:r>
          </a:p>
          <a:p>
            <a:pPr lvl="2"/>
            <a:r>
              <a:rPr lang="en-US" dirty="0"/>
              <a:t>Function call using </a:t>
            </a:r>
            <a:r>
              <a:rPr lang="en-US" dirty="0" err="1"/>
              <a:t>critic_model</a:t>
            </a:r>
            <a:r>
              <a:rPr lang="en-US" dirty="0"/>
              <a:t>, </a:t>
            </a:r>
            <a:r>
              <a:rPr lang="en-US" dirty="0" err="1"/>
              <a:t>user_prompt</a:t>
            </a:r>
            <a:r>
              <a:rPr lang="en-US" dirty="0"/>
              <a:t>, and the response</a:t>
            </a:r>
          </a:p>
          <a:p>
            <a:pPr lvl="2"/>
            <a:r>
              <a:rPr lang="en-US" dirty="0"/>
              <a:t>Why: This triggers the critic to evaluate the current candidate response.</a:t>
            </a:r>
          </a:p>
          <a:p>
            <a:r>
              <a:rPr lang="en-US" dirty="0"/>
              <a:t>Final Report Data Setup</a:t>
            </a:r>
          </a:p>
          <a:p>
            <a:pPr lvl="1"/>
            <a:r>
              <a:rPr lang="en-US" dirty="0"/>
              <a:t>Replace with:</a:t>
            </a:r>
          </a:p>
          <a:p>
            <a:pPr lvl="2"/>
            <a:r>
              <a:rPr lang="en-US" dirty="0"/>
              <a:t>Values for </a:t>
            </a:r>
            <a:r>
              <a:rPr lang="en-US" dirty="0" err="1"/>
              <a:t>policy_model</a:t>
            </a:r>
            <a:r>
              <a:rPr lang="en-US" dirty="0"/>
              <a:t>, </a:t>
            </a:r>
            <a:r>
              <a:rPr lang="en-US" dirty="0" err="1"/>
              <a:t>critic_model</a:t>
            </a:r>
            <a:r>
              <a:rPr lang="en-US" dirty="0"/>
              <a:t>, </a:t>
            </a:r>
            <a:r>
              <a:rPr lang="en-US" dirty="0" err="1"/>
              <a:t>user_prompt</a:t>
            </a:r>
            <a:r>
              <a:rPr lang="en-US" dirty="0"/>
              <a:t>, </a:t>
            </a:r>
            <a:r>
              <a:rPr lang="en-US" dirty="0" err="1"/>
              <a:t>scored_responses</a:t>
            </a:r>
            <a:r>
              <a:rPr lang="en-US" dirty="0"/>
              <a:t>, and </a:t>
            </a:r>
            <a:r>
              <a:rPr lang="en-US" dirty="0" err="1"/>
              <a:t>best_response_info</a:t>
            </a:r>
            <a:endParaRPr lang="en-US" dirty="0"/>
          </a:p>
          <a:p>
            <a:pPr lvl="2"/>
            <a:r>
              <a:rPr lang="en-US" dirty="0"/>
              <a:t>Why: This collects all the results into one dictionary for the final text report.</a:t>
            </a:r>
          </a:p>
          <a:p>
            <a:endParaRPr lang="en-US" dirty="0"/>
          </a:p>
        </p:txBody>
      </p:sp>
    </p:spTree>
    <p:extLst>
      <p:ext uri="{BB962C8B-B14F-4D97-AF65-F5344CB8AC3E}">
        <p14:creationId xmlns:p14="http://schemas.microsoft.com/office/powerpoint/2010/main" val="2376022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6">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9" name="Rectangle 18">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1010 data lines to infinity">
            <a:extLst>
              <a:ext uri="{FF2B5EF4-FFF2-40B4-BE49-F238E27FC236}">
                <a16:creationId xmlns:a16="http://schemas.microsoft.com/office/drawing/2014/main" id="{B0C1ACC0-66C8-AE8F-D2CD-D68FDD62C27A}"/>
              </a:ext>
            </a:extLst>
          </p:cNvPr>
          <p:cNvPicPr>
            <a:picLocks noChangeAspect="1"/>
          </p:cNvPicPr>
          <p:nvPr/>
        </p:nvPicPr>
        <p:blipFill>
          <a:blip r:embed="rId4">
            <a:alphaModFix amt="40000"/>
          </a:blip>
          <a:srcRect t="1312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771C106-3BDB-511E-462D-256B8DD13B4C}"/>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LLM Configuration Code Base Review</a:t>
            </a:r>
          </a:p>
        </p:txBody>
      </p:sp>
    </p:spTree>
    <p:extLst>
      <p:ext uri="{BB962C8B-B14F-4D97-AF65-F5344CB8AC3E}">
        <p14:creationId xmlns:p14="http://schemas.microsoft.com/office/powerpoint/2010/main" val="309218098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Rectangle 10">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3" name="Title 2">
            <a:extLst>
              <a:ext uri="{FF2B5EF4-FFF2-40B4-BE49-F238E27FC236}">
                <a16:creationId xmlns:a16="http://schemas.microsoft.com/office/drawing/2014/main" id="{E82A0DCD-868A-D814-B97F-1C28153E5CD9}"/>
              </a:ext>
            </a:extLst>
          </p:cNvPr>
          <p:cNvSpPr>
            <a:spLocks noGrp="1"/>
          </p:cNvSpPr>
          <p:nvPr>
            <p:ph type="title"/>
          </p:nvPr>
        </p:nvSpPr>
        <p:spPr>
          <a:xfrm>
            <a:off x="665922" y="987287"/>
            <a:ext cx="3548269" cy="4697896"/>
          </a:xfrm>
        </p:spPr>
        <p:txBody>
          <a:bodyPr>
            <a:normAutofit/>
          </a:bodyPr>
          <a:lstStyle/>
          <a:p>
            <a:r>
              <a:rPr lang="en-US" sz="3600"/>
              <a:t>History of RL Loops</a:t>
            </a:r>
          </a:p>
        </p:txBody>
      </p:sp>
      <p:sp>
        <p:nvSpPr>
          <p:cNvPr id="4" name="Content Placeholder 3">
            <a:extLst>
              <a:ext uri="{FF2B5EF4-FFF2-40B4-BE49-F238E27FC236}">
                <a16:creationId xmlns:a16="http://schemas.microsoft.com/office/drawing/2014/main" id="{05855172-89B3-22D8-31A5-02ACC8F8F4FD}"/>
              </a:ext>
            </a:extLst>
          </p:cNvPr>
          <p:cNvSpPr>
            <a:spLocks noGrp="1"/>
          </p:cNvSpPr>
          <p:nvPr>
            <p:ph idx="1"/>
          </p:nvPr>
        </p:nvSpPr>
        <p:spPr>
          <a:xfrm>
            <a:off x="5057825" y="987287"/>
            <a:ext cx="5755949" cy="4697895"/>
          </a:xfrm>
        </p:spPr>
        <p:txBody>
          <a:bodyPr anchor="ctr">
            <a:normAutofit/>
          </a:bodyPr>
          <a:lstStyle/>
          <a:p>
            <a:r>
              <a:rPr lang="en-US" sz="1000"/>
              <a:t>1950s–1980s: Foundations</a:t>
            </a:r>
          </a:p>
          <a:p>
            <a:pPr lvl="1"/>
            <a:r>
              <a:rPr lang="en-US" sz="1000"/>
              <a:t>Richard Bellman introduced Markov Decision Processes (MDPs) — the backbone of RL loops</a:t>
            </a:r>
          </a:p>
          <a:p>
            <a:pPr lvl="1"/>
            <a:r>
              <a:rPr lang="en-US" sz="1000"/>
              <a:t>Early RL models used trial and error to learn simple behaviors</a:t>
            </a:r>
          </a:p>
          <a:p>
            <a:r>
              <a:rPr lang="en-US" sz="1000"/>
              <a:t>1980s–1990s: Learning Through Feedback</a:t>
            </a:r>
          </a:p>
          <a:p>
            <a:pPr lvl="1"/>
            <a:r>
              <a:rPr lang="en-US" sz="1000"/>
              <a:t>Temporal Difference (TD) Learning and Q-Learning emerged</a:t>
            </a:r>
          </a:p>
          <a:p>
            <a:pPr lvl="1"/>
            <a:r>
              <a:rPr lang="en-US" sz="1000"/>
              <a:t>Agents began learning from delayed rewards, forming the basis of modern feedback loops</a:t>
            </a:r>
          </a:p>
          <a:p>
            <a:r>
              <a:rPr lang="en-US" sz="1000"/>
              <a:t>2000s: Loop Becomes Formalized</a:t>
            </a:r>
          </a:p>
          <a:p>
            <a:pPr lvl="1"/>
            <a:r>
              <a:rPr lang="en-US" sz="1000"/>
              <a:t>RL loops structured into key stages: Observe state, Take action, Receive reward, Update policy</a:t>
            </a:r>
          </a:p>
          <a:p>
            <a:r>
              <a:rPr lang="en-US" sz="1000"/>
              <a:t>2010s: Deep Reinforcement Learning</a:t>
            </a:r>
          </a:p>
          <a:p>
            <a:pPr lvl="1"/>
            <a:r>
              <a:rPr lang="en-US" sz="1000"/>
              <a:t>Deep Q-Networks (DQNs) combined RL loops with neural networks</a:t>
            </a:r>
          </a:p>
          <a:p>
            <a:pPr lvl="1"/>
            <a:r>
              <a:rPr lang="en-US" sz="1000"/>
              <a:t>Loop frameworks applied in Atari, Go, and complex environments</a:t>
            </a:r>
          </a:p>
          <a:p>
            <a:r>
              <a:rPr lang="en-US" sz="1000"/>
              <a:t>2020s: RL for Language Models</a:t>
            </a:r>
          </a:p>
          <a:p>
            <a:pPr lvl="1"/>
            <a:r>
              <a:rPr lang="en-US" sz="1000"/>
              <a:t>RL loops adapted to train LLMs using human feedback (RLHF)</a:t>
            </a:r>
          </a:p>
          <a:p>
            <a:pPr lvl="1"/>
            <a:r>
              <a:rPr lang="en-US" sz="1000"/>
              <a:t>Loop includes response generation → feedback → reward modeling → policy update</a:t>
            </a:r>
          </a:p>
          <a:p>
            <a:r>
              <a:rPr lang="en-US" sz="1000"/>
              <a:t>Today: Efficient &amp; Aligned RL Loops</a:t>
            </a:r>
          </a:p>
          <a:p>
            <a:pPr lvl="1"/>
            <a:r>
              <a:rPr lang="en-US" sz="1000"/>
              <a:t>Loops now include simulated environments, human scoring, and automated critics</a:t>
            </a:r>
          </a:p>
          <a:p>
            <a:pPr lvl="1"/>
            <a:r>
              <a:rPr lang="en-US" sz="1000"/>
              <a:t>Used in safety-critical systems, dialogue optimization, and preference alignment</a:t>
            </a:r>
          </a:p>
          <a:p>
            <a:endParaRPr lang="en-US" sz="1000"/>
          </a:p>
        </p:txBody>
      </p:sp>
    </p:spTree>
    <p:extLst>
      <p:ext uri="{BB962C8B-B14F-4D97-AF65-F5344CB8AC3E}">
        <p14:creationId xmlns:p14="http://schemas.microsoft.com/office/powerpoint/2010/main" val="137571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E3D-93A3-662B-A38E-75965684CB1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957D68C-0A83-778F-993E-DF6CE36F003B}"/>
              </a:ext>
            </a:extLst>
          </p:cNvPr>
          <p:cNvSpPr>
            <a:spLocks noGrp="1"/>
          </p:cNvSpPr>
          <p:nvPr>
            <p:ph idx="1"/>
          </p:nvPr>
        </p:nvSpPr>
        <p:spPr/>
        <p:txBody>
          <a:bodyPr/>
          <a:lstStyle/>
          <a:p>
            <a:pPr>
              <a:buFont typeface="Arial" panose="020B0604020202020204" pitchFamily="34" charset="0"/>
              <a:buChar char="•"/>
            </a:pPr>
            <a:r>
              <a:rPr lang="en-US" dirty="0"/>
              <a:t>Gain a solid understanding of the core principles behind both Reinforcement Learning (RL) and Large Language Models (LLMs)</a:t>
            </a:r>
          </a:p>
          <a:p>
            <a:pPr>
              <a:buFont typeface="Arial" panose="020B0604020202020204" pitchFamily="34" charset="0"/>
              <a:buChar char="•"/>
            </a:pPr>
            <a:r>
              <a:rPr lang="en-US" dirty="0"/>
              <a:t>Explore how RL and LLMs function independently, including key architectures, algorithms, and use cases</a:t>
            </a:r>
          </a:p>
          <a:p>
            <a:pPr>
              <a:buFont typeface="Arial" panose="020B0604020202020204" pitchFamily="34" charset="0"/>
              <a:buChar char="•"/>
            </a:pPr>
            <a:r>
              <a:rPr lang="en-US" dirty="0"/>
              <a:t>Learn how RL can be used to fine-tune and align LLMs, such as in Reinforcement Learning from Human Feedback (RLHF)</a:t>
            </a:r>
          </a:p>
          <a:p>
            <a:pPr>
              <a:buFont typeface="Arial" panose="020B0604020202020204" pitchFamily="34" charset="0"/>
              <a:buChar char="•"/>
            </a:pPr>
            <a:r>
              <a:rPr lang="en-US" dirty="0"/>
              <a:t>Develop hands-on experience with coding projects that combine RL techniques with LLM-based tasks</a:t>
            </a:r>
          </a:p>
          <a:p>
            <a:pPr>
              <a:buFont typeface="Arial" panose="020B0604020202020204" pitchFamily="34" charset="0"/>
              <a:buChar char="•"/>
            </a:pPr>
            <a:r>
              <a:rPr lang="en-US" dirty="0"/>
              <a:t>Examine real-world applications where LLMs and RL work together, and draw inspiration for future research or product development</a:t>
            </a:r>
          </a:p>
        </p:txBody>
      </p:sp>
    </p:spTree>
    <p:extLst>
      <p:ext uri="{BB962C8B-B14F-4D97-AF65-F5344CB8AC3E}">
        <p14:creationId xmlns:p14="http://schemas.microsoft.com/office/powerpoint/2010/main" val="1303244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B370FEC3-7536-4FD5-8238-89CFDC7A3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5591097A-00A1-6D87-8699-347A56EAEDB6}"/>
              </a:ext>
            </a:extLst>
          </p:cNvPr>
          <p:cNvSpPr>
            <a:spLocks noGrp="1"/>
          </p:cNvSpPr>
          <p:nvPr>
            <p:ph type="title"/>
          </p:nvPr>
        </p:nvSpPr>
        <p:spPr>
          <a:xfrm>
            <a:off x="643466" y="804334"/>
            <a:ext cx="3471333" cy="5249333"/>
          </a:xfrm>
        </p:spPr>
        <p:txBody>
          <a:bodyPr>
            <a:normAutofit/>
          </a:bodyPr>
          <a:lstStyle/>
          <a:p>
            <a:r>
              <a:rPr lang="en-US">
                <a:solidFill>
                  <a:srgbClr val="FFFFFF"/>
                </a:solidFill>
              </a:rPr>
              <a:t>What Are RL Loops?</a:t>
            </a:r>
          </a:p>
        </p:txBody>
      </p:sp>
      <p:sp>
        <p:nvSpPr>
          <p:cNvPr id="3" name="Content Placeholder 2">
            <a:extLst>
              <a:ext uri="{FF2B5EF4-FFF2-40B4-BE49-F238E27FC236}">
                <a16:creationId xmlns:a16="http://schemas.microsoft.com/office/drawing/2014/main" id="{339F044A-12FD-1441-56CD-05F1DE30CE40}"/>
              </a:ext>
            </a:extLst>
          </p:cNvPr>
          <p:cNvSpPr>
            <a:spLocks noGrp="1"/>
          </p:cNvSpPr>
          <p:nvPr>
            <p:ph idx="1"/>
          </p:nvPr>
        </p:nvSpPr>
        <p:spPr>
          <a:xfrm>
            <a:off x="5234722" y="804334"/>
            <a:ext cx="6271477" cy="5249333"/>
          </a:xfrm>
        </p:spPr>
        <p:txBody>
          <a:bodyPr anchor="ctr">
            <a:normAutofit/>
          </a:bodyPr>
          <a:lstStyle/>
          <a:p>
            <a:r>
              <a:rPr lang="en-US" sz="1500">
                <a:solidFill>
                  <a:schemeClr val="tx2"/>
                </a:solidFill>
              </a:rPr>
              <a:t>Core Idea:</a:t>
            </a:r>
          </a:p>
          <a:p>
            <a:pPr lvl="1"/>
            <a:r>
              <a:rPr lang="en-US" sz="1500">
                <a:solidFill>
                  <a:schemeClr val="tx2"/>
                </a:solidFill>
              </a:rPr>
              <a:t>An RL loop is a cycle of learning where an agent interacts with an environment to learn which actions lead to the best outcomes.</a:t>
            </a:r>
          </a:p>
          <a:p>
            <a:r>
              <a:rPr lang="en-US" sz="1500">
                <a:solidFill>
                  <a:schemeClr val="tx2"/>
                </a:solidFill>
              </a:rPr>
              <a:t>The Basic Loop:</a:t>
            </a:r>
          </a:p>
          <a:p>
            <a:pPr lvl="1"/>
            <a:r>
              <a:rPr lang="en-US" sz="1500">
                <a:solidFill>
                  <a:schemeClr val="tx2"/>
                </a:solidFill>
              </a:rPr>
              <a:t>Observe: </a:t>
            </a:r>
          </a:p>
          <a:p>
            <a:pPr lvl="2"/>
            <a:r>
              <a:rPr lang="en-US" sz="1500">
                <a:solidFill>
                  <a:schemeClr val="tx2"/>
                </a:solidFill>
              </a:rPr>
              <a:t>The agent sees the current state of the environment</a:t>
            </a:r>
          </a:p>
          <a:p>
            <a:pPr lvl="1"/>
            <a:r>
              <a:rPr lang="en-US" sz="1500">
                <a:solidFill>
                  <a:schemeClr val="tx2"/>
                </a:solidFill>
              </a:rPr>
              <a:t>Act: </a:t>
            </a:r>
          </a:p>
          <a:p>
            <a:pPr lvl="2"/>
            <a:r>
              <a:rPr lang="en-US" sz="1500">
                <a:solidFill>
                  <a:schemeClr val="tx2"/>
                </a:solidFill>
              </a:rPr>
              <a:t>It chooses an action based on its policy</a:t>
            </a:r>
          </a:p>
          <a:p>
            <a:pPr lvl="1"/>
            <a:r>
              <a:rPr lang="en-US" sz="1500">
                <a:solidFill>
                  <a:schemeClr val="tx2"/>
                </a:solidFill>
              </a:rPr>
              <a:t>Receive Reward: </a:t>
            </a:r>
          </a:p>
          <a:p>
            <a:pPr lvl="2"/>
            <a:r>
              <a:rPr lang="en-US" sz="1500">
                <a:solidFill>
                  <a:schemeClr val="tx2"/>
                </a:solidFill>
              </a:rPr>
              <a:t>The environment gives feedback (positive or negative)</a:t>
            </a:r>
          </a:p>
          <a:p>
            <a:pPr lvl="1"/>
            <a:r>
              <a:rPr lang="en-US" sz="1500">
                <a:solidFill>
                  <a:schemeClr val="tx2"/>
                </a:solidFill>
              </a:rPr>
              <a:t>Learn: </a:t>
            </a:r>
          </a:p>
          <a:p>
            <a:pPr lvl="2"/>
            <a:r>
              <a:rPr lang="en-US" sz="1500">
                <a:solidFill>
                  <a:schemeClr val="tx2"/>
                </a:solidFill>
              </a:rPr>
              <a:t>The agent updates its behavior to do better next time</a:t>
            </a:r>
          </a:p>
          <a:p>
            <a:r>
              <a:rPr lang="en-US" sz="1500">
                <a:solidFill>
                  <a:schemeClr val="tx2"/>
                </a:solidFill>
              </a:rPr>
              <a:t>Goal:</a:t>
            </a:r>
          </a:p>
          <a:p>
            <a:pPr lvl="1"/>
            <a:r>
              <a:rPr lang="en-US" sz="1500">
                <a:solidFill>
                  <a:schemeClr val="tx2"/>
                </a:solidFill>
              </a:rPr>
              <a:t>Maximize long-term rewards by learning what to do in different situations through repeated interaction.</a:t>
            </a:r>
          </a:p>
          <a:p>
            <a:endParaRPr lang="en-US" sz="1500">
              <a:solidFill>
                <a:schemeClr val="tx2"/>
              </a:solidFill>
            </a:endParaRPr>
          </a:p>
        </p:txBody>
      </p:sp>
    </p:spTree>
    <p:extLst>
      <p:ext uri="{BB962C8B-B14F-4D97-AF65-F5344CB8AC3E}">
        <p14:creationId xmlns:p14="http://schemas.microsoft.com/office/powerpoint/2010/main" val="1944014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0D2C1-51A2-DEE8-DCB6-6D5090807BBC}"/>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4EA26ABD-4C9D-EA4D-26F3-EBDC5D6FC10A}"/>
              </a:ext>
            </a:extLst>
          </p:cNvPr>
          <p:cNvSpPr>
            <a:spLocks noGrp="1"/>
          </p:cNvSpPr>
          <p:nvPr>
            <p:ph idx="1"/>
          </p:nvPr>
        </p:nvSpPr>
        <p:spPr/>
        <p:txBody>
          <a:bodyPr>
            <a:normAutofit fontScale="92500" lnSpcReduction="10000"/>
          </a:bodyPr>
          <a:lstStyle/>
          <a:p>
            <a:r>
              <a:rPr lang="en-US" dirty="0"/>
              <a:t>Temperature Setting (LLM Response Generation)</a:t>
            </a:r>
          </a:p>
          <a:p>
            <a:pPr lvl="1"/>
            <a:r>
              <a:rPr lang="en-US" dirty="0"/>
              <a:t>Controls randomness of LLM output.</a:t>
            </a:r>
          </a:p>
          <a:p>
            <a:pPr lvl="1"/>
            <a:r>
              <a:rPr lang="en-US" dirty="0"/>
              <a:t>Use temperature=0.0 for deterministic, consistent refinement.</a:t>
            </a:r>
          </a:p>
          <a:p>
            <a:pPr lvl="1"/>
            <a:r>
              <a:rPr lang="en-US" dirty="0"/>
              <a:t>Use higher values (e.g., 0.7) for diverse outputs during early exploration.</a:t>
            </a:r>
          </a:p>
          <a:p>
            <a:pPr lvl="1"/>
            <a:r>
              <a:rPr lang="en-US" dirty="0"/>
              <a:t>Replace with: </a:t>
            </a:r>
          </a:p>
          <a:p>
            <a:pPr lvl="2"/>
            <a:r>
              <a:rPr lang="en-US" dirty="0"/>
              <a:t>0.0 (recommended for optimization steps)</a:t>
            </a:r>
          </a:p>
          <a:p>
            <a:r>
              <a:rPr lang="en-US" dirty="0"/>
              <a:t>Word Count Thresholds (Conciseness Reward)</a:t>
            </a:r>
          </a:p>
          <a:p>
            <a:pPr lvl="1"/>
            <a:r>
              <a:rPr lang="en-US" dirty="0"/>
              <a:t>Helps decide if output is too short, too long, or just right.</a:t>
            </a:r>
          </a:p>
          <a:p>
            <a:pPr lvl="1"/>
            <a:r>
              <a:rPr lang="en-US" dirty="0"/>
              <a:t>Set word count cutoffs for:</a:t>
            </a:r>
          </a:p>
          <a:p>
            <a:pPr lvl="1"/>
            <a:r>
              <a:rPr lang="en-US" dirty="0"/>
              <a:t>Concise Bonus: e.g., &lt; 60 words</a:t>
            </a:r>
          </a:p>
          <a:p>
            <a:pPr lvl="1"/>
            <a:r>
              <a:rPr lang="en-US" dirty="0"/>
              <a:t>Verbose Penalty: e.g., &gt; 120 words</a:t>
            </a:r>
          </a:p>
          <a:p>
            <a:pPr lvl="1"/>
            <a:r>
              <a:rPr lang="en-US" dirty="0"/>
              <a:t>Replace with: </a:t>
            </a:r>
          </a:p>
          <a:p>
            <a:pPr lvl="2"/>
            <a:r>
              <a:rPr lang="en-US" dirty="0"/>
              <a:t>values like 60, 120</a:t>
            </a:r>
          </a:p>
          <a:p>
            <a:pPr marL="0" indent="0">
              <a:buNone/>
            </a:pPr>
            <a:endParaRPr lang="en-US" dirty="0"/>
          </a:p>
        </p:txBody>
      </p:sp>
    </p:spTree>
    <p:extLst>
      <p:ext uri="{BB962C8B-B14F-4D97-AF65-F5344CB8AC3E}">
        <p14:creationId xmlns:p14="http://schemas.microsoft.com/office/powerpoint/2010/main" val="2854651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B2E5-71AF-7DF5-D93F-9D23FF9B1462}"/>
              </a:ext>
            </a:extLst>
          </p:cNvPr>
          <p:cNvSpPr>
            <a:spLocks noGrp="1"/>
          </p:cNvSpPr>
          <p:nvPr>
            <p:ph type="title"/>
          </p:nvPr>
        </p:nvSpPr>
        <p:spPr/>
        <p:txBody>
          <a:bodyPr/>
          <a:lstStyle/>
          <a:p>
            <a:r>
              <a:rPr lang="en-US" sz="4000" dirty="0"/>
              <a:t>Filling in the Blanks: What You Need to Know (CONT.)</a:t>
            </a:r>
            <a:endParaRPr lang="en-US" dirty="0"/>
          </a:p>
        </p:txBody>
      </p:sp>
      <p:sp>
        <p:nvSpPr>
          <p:cNvPr id="3" name="Content Placeholder 2">
            <a:extLst>
              <a:ext uri="{FF2B5EF4-FFF2-40B4-BE49-F238E27FC236}">
                <a16:creationId xmlns:a16="http://schemas.microsoft.com/office/drawing/2014/main" id="{8DCE53CD-50C7-0483-099E-66F91D367050}"/>
              </a:ext>
            </a:extLst>
          </p:cNvPr>
          <p:cNvSpPr>
            <a:spLocks noGrp="1"/>
          </p:cNvSpPr>
          <p:nvPr>
            <p:ph idx="1"/>
          </p:nvPr>
        </p:nvSpPr>
        <p:spPr/>
        <p:txBody>
          <a:bodyPr>
            <a:normAutofit lnSpcReduction="10000"/>
          </a:bodyPr>
          <a:lstStyle/>
          <a:p>
            <a:r>
              <a:rPr lang="en-US" dirty="0"/>
              <a:t>Keyword-Based Rewarding (Scientific Accuracy)</a:t>
            </a:r>
          </a:p>
          <a:p>
            <a:pPr lvl="1"/>
            <a:r>
              <a:rPr lang="en-US" dirty="0"/>
              <a:t>Add reward points for key terms that reflect accurate scientific explanation.</a:t>
            </a:r>
          </a:p>
          <a:p>
            <a:pPr lvl="1"/>
            <a:r>
              <a:rPr lang="en-US" dirty="0"/>
              <a:t>For example:</a:t>
            </a:r>
          </a:p>
          <a:p>
            <a:pPr lvl="2"/>
            <a:r>
              <a:rPr lang="en-US" dirty="0"/>
              <a:t>"</a:t>
            </a:r>
            <a:r>
              <a:rPr lang="en-US" dirty="0" err="1"/>
              <a:t>rayleigh</a:t>
            </a:r>
            <a:r>
              <a:rPr lang="en-US" dirty="0"/>
              <a:t> scattering" → +0.5</a:t>
            </a:r>
          </a:p>
          <a:p>
            <a:pPr lvl="2"/>
            <a:r>
              <a:rPr lang="en-US" dirty="0"/>
              <a:t>"wavelength" → +0.3</a:t>
            </a:r>
          </a:p>
          <a:p>
            <a:pPr lvl="2"/>
            <a:r>
              <a:rPr lang="en-US" dirty="0"/>
              <a:t>"blue light" + "scatter" → +0.4</a:t>
            </a:r>
          </a:p>
          <a:p>
            <a:pPr lvl="1"/>
            <a:r>
              <a:rPr lang="en-US" dirty="0"/>
              <a:t>Replace with: floats like 0.3, 0.5 (based on relevance)</a:t>
            </a:r>
          </a:p>
          <a:p>
            <a:r>
              <a:rPr lang="en-US" dirty="0"/>
              <a:t>Error &amp; Missing Info Penalties</a:t>
            </a:r>
          </a:p>
          <a:p>
            <a:pPr lvl="1"/>
            <a:r>
              <a:rPr lang="en-US" dirty="0"/>
              <a:t>Penalize LLM if:</a:t>
            </a:r>
          </a:p>
          <a:p>
            <a:pPr lvl="2"/>
            <a:r>
              <a:rPr lang="en-US" dirty="0"/>
              <a:t>It returns errors or vague text</a:t>
            </a:r>
          </a:p>
          <a:p>
            <a:pPr lvl="2"/>
            <a:r>
              <a:rPr lang="en-US" dirty="0"/>
              <a:t>Omits basic concepts like "sun" or "light"</a:t>
            </a:r>
          </a:p>
          <a:p>
            <a:pPr lvl="1"/>
            <a:r>
              <a:rPr lang="en-US" dirty="0"/>
              <a:t>Replace with: negative rewards like -0.5, -1.0</a:t>
            </a:r>
          </a:p>
          <a:p>
            <a:endParaRPr lang="en-US" dirty="0"/>
          </a:p>
        </p:txBody>
      </p:sp>
    </p:spTree>
    <p:extLst>
      <p:ext uri="{BB962C8B-B14F-4D97-AF65-F5344CB8AC3E}">
        <p14:creationId xmlns:p14="http://schemas.microsoft.com/office/powerpoint/2010/main" val="3603229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6D4B-BCE7-98FA-B496-A448A4E3E3BF}"/>
              </a:ext>
            </a:extLst>
          </p:cNvPr>
          <p:cNvSpPr>
            <a:spLocks noGrp="1"/>
          </p:cNvSpPr>
          <p:nvPr>
            <p:ph type="title"/>
          </p:nvPr>
        </p:nvSpPr>
        <p:spPr/>
        <p:txBody>
          <a:bodyPr/>
          <a:lstStyle/>
          <a:p>
            <a:r>
              <a:rPr lang="en-US" sz="4000" dirty="0"/>
              <a:t>Filling in the Blanks: What You Need to Know (CONT.)</a:t>
            </a:r>
            <a:endParaRPr lang="en-US" dirty="0"/>
          </a:p>
        </p:txBody>
      </p:sp>
      <p:sp>
        <p:nvSpPr>
          <p:cNvPr id="3" name="Content Placeholder 2">
            <a:extLst>
              <a:ext uri="{FF2B5EF4-FFF2-40B4-BE49-F238E27FC236}">
                <a16:creationId xmlns:a16="http://schemas.microsoft.com/office/drawing/2014/main" id="{FD5C6CE3-E3CC-CC93-EE84-99C556D4D46D}"/>
              </a:ext>
            </a:extLst>
          </p:cNvPr>
          <p:cNvSpPr>
            <a:spLocks noGrp="1"/>
          </p:cNvSpPr>
          <p:nvPr>
            <p:ph idx="1"/>
          </p:nvPr>
        </p:nvSpPr>
        <p:spPr/>
        <p:txBody>
          <a:bodyPr>
            <a:normAutofit lnSpcReduction="10000"/>
          </a:bodyPr>
          <a:lstStyle/>
          <a:p>
            <a:r>
              <a:rPr lang="en-US" dirty="0"/>
              <a:t>Tool Selection Heuristics</a:t>
            </a:r>
          </a:p>
          <a:p>
            <a:pPr lvl="1"/>
            <a:r>
              <a:rPr lang="en-US" dirty="0"/>
              <a:t>Logic that chooses which refinement tool to use next, based on:</a:t>
            </a:r>
          </a:p>
          <a:p>
            <a:pPr lvl="2"/>
            <a:r>
              <a:rPr lang="en-US" dirty="0"/>
              <a:t>Current reward score (e.g., &lt; 0.5)</a:t>
            </a:r>
          </a:p>
          <a:p>
            <a:pPr lvl="2"/>
            <a:r>
              <a:rPr lang="en-US" dirty="0"/>
              <a:t>Output length</a:t>
            </a:r>
          </a:p>
          <a:p>
            <a:pPr lvl="2"/>
            <a:r>
              <a:rPr lang="en-US" dirty="0"/>
              <a:t>Missing elements (like examples or detail)</a:t>
            </a:r>
          </a:p>
          <a:p>
            <a:pPr lvl="1"/>
            <a:r>
              <a:rPr lang="en-US" dirty="0"/>
              <a:t>Replace with:</a:t>
            </a:r>
          </a:p>
          <a:p>
            <a:pPr lvl="2"/>
            <a:r>
              <a:rPr lang="en-US" dirty="0"/>
              <a:t>Score thresholds like 0.5, 1.0</a:t>
            </a:r>
          </a:p>
          <a:p>
            <a:pPr lvl="2"/>
            <a:r>
              <a:rPr lang="en-US" dirty="0"/>
              <a:t>Length thresholds like 80 words</a:t>
            </a:r>
          </a:p>
          <a:p>
            <a:r>
              <a:rPr lang="en-US" dirty="0"/>
              <a:t>Number of Optimization Iterations</a:t>
            </a:r>
          </a:p>
          <a:p>
            <a:pPr lvl="1"/>
            <a:r>
              <a:rPr lang="en-US" dirty="0"/>
              <a:t>Controls how many steps the model takes to refine the output.</a:t>
            </a:r>
          </a:p>
          <a:p>
            <a:pPr lvl="1"/>
            <a:r>
              <a:rPr lang="en-US" dirty="0"/>
              <a:t>Replace with: </a:t>
            </a:r>
          </a:p>
          <a:p>
            <a:pPr lvl="2"/>
            <a:r>
              <a:rPr lang="en-US" dirty="0"/>
              <a:t>an integer like 5, 10, or more depending on goal</a:t>
            </a:r>
          </a:p>
          <a:p>
            <a:endParaRPr lang="en-US" dirty="0"/>
          </a:p>
        </p:txBody>
      </p:sp>
    </p:spTree>
    <p:extLst>
      <p:ext uri="{BB962C8B-B14F-4D97-AF65-F5344CB8AC3E}">
        <p14:creationId xmlns:p14="http://schemas.microsoft.com/office/powerpoint/2010/main" val="3166268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C025F2-63E4-9B66-28FD-B86BADAF80A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70D37C1-F1CE-D258-F385-2F1584119E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EA2E2069-BCA6-5801-C342-F547ECD019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4" name="Picture 3" descr="101010 data lines to infinity">
            <a:extLst>
              <a:ext uri="{FF2B5EF4-FFF2-40B4-BE49-F238E27FC236}">
                <a16:creationId xmlns:a16="http://schemas.microsoft.com/office/drawing/2014/main" id="{53881AED-583B-10A6-C706-72A323E4D8AF}"/>
              </a:ext>
            </a:extLst>
          </p:cNvPr>
          <p:cNvPicPr>
            <a:picLocks noChangeAspect="1"/>
          </p:cNvPicPr>
          <p:nvPr/>
        </p:nvPicPr>
        <p:blipFill>
          <a:blip r:embed="rId4">
            <a:alphaModFix amt="40000"/>
          </a:blip>
          <a:srcRect t="1312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7442ECA-158D-35EB-A501-1BD75137B9BA}"/>
              </a:ext>
            </a:extLst>
          </p:cNvPr>
          <p:cNvSpPr>
            <a:spLocks noGrp="1"/>
          </p:cNvSpPr>
          <p:nvPr>
            <p:ph type="title"/>
          </p:nvPr>
        </p:nvSpPr>
        <p:spPr>
          <a:xfrm>
            <a:off x="1371600" y="2478118"/>
            <a:ext cx="9448800" cy="2361117"/>
          </a:xfrm>
        </p:spPr>
        <p:txBody>
          <a:bodyPr vert="horz" lIns="91440" tIns="45720" rIns="91440" bIns="45720" rtlCol="0" anchor="b">
            <a:normAutofit/>
          </a:bodyPr>
          <a:lstStyle/>
          <a:p>
            <a:pPr algn="l"/>
            <a:r>
              <a:rPr lang="en-US" sz="5100" dirty="0"/>
              <a:t>RL Loops Code Base Review</a:t>
            </a:r>
          </a:p>
        </p:txBody>
      </p:sp>
    </p:spTree>
    <p:extLst>
      <p:ext uri="{BB962C8B-B14F-4D97-AF65-F5344CB8AC3E}">
        <p14:creationId xmlns:p14="http://schemas.microsoft.com/office/powerpoint/2010/main" val="2815246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89018B52-8AFE-F936-F90D-2995F92F8556}"/>
              </a:ext>
            </a:extLst>
          </p:cNvPr>
          <p:cNvSpPr>
            <a:spLocks noGrp="1"/>
          </p:cNvSpPr>
          <p:nvPr>
            <p:ph type="title"/>
          </p:nvPr>
        </p:nvSpPr>
        <p:spPr>
          <a:xfrm>
            <a:off x="665922" y="987287"/>
            <a:ext cx="3548269" cy="4697896"/>
          </a:xfrm>
        </p:spPr>
        <p:txBody>
          <a:bodyPr>
            <a:normAutofit/>
          </a:bodyPr>
          <a:lstStyle/>
          <a:p>
            <a:r>
              <a:rPr lang="en-US" sz="3600"/>
              <a:t>Additional Notes</a:t>
            </a:r>
          </a:p>
        </p:txBody>
      </p:sp>
      <p:sp>
        <p:nvSpPr>
          <p:cNvPr id="3" name="Content Placeholder 2">
            <a:extLst>
              <a:ext uri="{FF2B5EF4-FFF2-40B4-BE49-F238E27FC236}">
                <a16:creationId xmlns:a16="http://schemas.microsoft.com/office/drawing/2014/main" id="{5E3FF95A-1F93-B874-FACF-93DE686B9672}"/>
              </a:ext>
            </a:extLst>
          </p:cNvPr>
          <p:cNvSpPr>
            <a:spLocks noGrp="1"/>
          </p:cNvSpPr>
          <p:nvPr>
            <p:ph idx="1"/>
          </p:nvPr>
        </p:nvSpPr>
        <p:spPr>
          <a:xfrm>
            <a:off x="5057825" y="987287"/>
            <a:ext cx="5755949" cy="4697895"/>
          </a:xfrm>
        </p:spPr>
        <p:txBody>
          <a:bodyPr anchor="ctr">
            <a:normAutofit/>
          </a:bodyPr>
          <a:lstStyle/>
          <a:p>
            <a:r>
              <a:rPr lang="en-US" sz="1800" dirty="0"/>
              <a:t>Other technologies like </a:t>
            </a:r>
            <a:r>
              <a:rPr lang="en-US" sz="1800" dirty="0" err="1"/>
              <a:t>Ollama</a:t>
            </a:r>
            <a:r>
              <a:rPr lang="en-US" sz="1800" dirty="0"/>
              <a:t> exist such as </a:t>
            </a:r>
            <a:r>
              <a:rPr lang="en-US" sz="1800" dirty="0" err="1"/>
              <a:t>vLLM</a:t>
            </a:r>
            <a:endParaRPr lang="en-US" sz="1800" dirty="0"/>
          </a:p>
          <a:p>
            <a:r>
              <a:rPr lang="en-US" sz="1800" dirty="0"/>
              <a:t>Please see the end of this presentation (in </a:t>
            </a:r>
            <a:r>
              <a:rPr lang="en-US" sz="1800" dirty="0" err="1"/>
              <a:t>Github</a:t>
            </a:r>
            <a:r>
              <a:rPr lang="en-US" sz="1800" dirty="0"/>
              <a:t>) to find more resources on LLM and RL development. </a:t>
            </a:r>
          </a:p>
        </p:txBody>
      </p:sp>
    </p:spTree>
    <p:extLst>
      <p:ext uri="{BB962C8B-B14F-4D97-AF65-F5344CB8AC3E}">
        <p14:creationId xmlns:p14="http://schemas.microsoft.com/office/powerpoint/2010/main" val="410137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le of rocks">
            <a:extLst>
              <a:ext uri="{FF2B5EF4-FFF2-40B4-BE49-F238E27FC236}">
                <a16:creationId xmlns:a16="http://schemas.microsoft.com/office/drawing/2014/main" id="{642B5C09-57A3-B0F8-D82A-8F7BC5BFEC34}"/>
              </a:ext>
            </a:extLst>
          </p:cNvPr>
          <p:cNvPicPr>
            <a:picLocks noChangeAspect="1"/>
          </p:cNvPicPr>
          <p:nvPr/>
        </p:nvPicPr>
        <p:blipFill>
          <a:blip r:embed="rId5">
            <a:alphaModFix amt="40000"/>
          </a:blip>
          <a:srcRect t="9489" b="6242"/>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7FF533B-F4AF-0D13-0945-63AA1AAD507E}"/>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Capstone Project</a:t>
            </a:r>
          </a:p>
        </p:txBody>
      </p:sp>
    </p:spTree>
    <p:extLst>
      <p:ext uri="{BB962C8B-B14F-4D97-AF65-F5344CB8AC3E}">
        <p14:creationId xmlns:p14="http://schemas.microsoft.com/office/powerpoint/2010/main" val="16692977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ood walkway on the beach">
            <a:extLst>
              <a:ext uri="{FF2B5EF4-FFF2-40B4-BE49-F238E27FC236}">
                <a16:creationId xmlns:a16="http://schemas.microsoft.com/office/drawing/2014/main" id="{0303FCC2-178A-77B9-D87A-632976956C84}"/>
              </a:ext>
            </a:extLst>
          </p:cNvPr>
          <p:cNvPicPr>
            <a:picLocks noChangeAspect="1"/>
          </p:cNvPicPr>
          <p:nvPr/>
        </p:nvPicPr>
        <p:blipFill>
          <a:blip r:embed="rId4">
            <a:alphaModFix amt="40000"/>
          </a:blip>
          <a:srcRect t="3144" b="1227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248E60C-9E9D-29BF-2C39-14DB437FC547}"/>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Thanks for coming!</a:t>
            </a:r>
          </a:p>
        </p:txBody>
      </p:sp>
    </p:spTree>
    <p:extLst>
      <p:ext uri="{BB962C8B-B14F-4D97-AF65-F5344CB8AC3E}">
        <p14:creationId xmlns:p14="http://schemas.microsoft.com/office/powerpoint/2010/main" val="4139405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86059-A226-577A-B465-E31D82D5B455}"/>
              </a:ext>
            </a:extLst>
          </p:cNvPr>
          <p:cNvSpPr>
            <a:spLocks noGrp="1"/>
          </p:cNvSpPr>
          <p:nvPr>
            <p:ph type="title"/>
          </p:nvPr>
        </p:nvSpPr>
        <p:spPr/>
        <p:txBody>
          <a:bodyPr/>
          <a:lstStyle/>
          <a:p>
            <a:r>
              <a:rPr lang="en-US" dirty="0"/>
              <a:t>References: Large Language Models (LLMs)</a:t>
            </a:r>
          </a:p>
        </p:txBody>
      </p:sp>
      <p:sp>
        <p:nvSpPr>
          <p:cNvPr id="4" name="Content Placeholder 3">
            <a:extLst>
              <a:ext uri="{FF2B5EF4-FFF2-40B4-BE49-F238E27FC236}">
                <a16:creationId xmlns:a16="http://schemas.microsoft.com/office/drawing/2014/main" id="{FEDACCF4-6843-771A-F120-A9122C1E530A}"/>
              </a:ext>
            </a:extLst>
          </p:cNvPr>
          <p:cNvSpPr>
            <a:spLocks noGrp="1"/>
          </p:cNvSpPr>
          <p:nvPr>
            <p:ph idx="1"/>
          </p:nvPr>
        </p:nvSpPr>
        <p:spPr/>
        <p:txBody>
          <a:bodyPr>
            <a:normAutofit fontScale="92500" lnSpcReduction="20000"/>
          </a:bodyPr>
          <a:lstStyle/>
          <a:p>
            <a:pPr rtl="0">
              <a:buFont typeface="Arial" panose="020B0604020202020204" pitchFamily="34" charset="0"/>
              <a:buChar char="•"/>
            </a:pPr>
            <a:r>
              <a:rPr lang="en-US" b="1" dirty="0">
                <a:effectLst/>
                <a:latin typeface="Google Sans Text"/>
              </a:rPr>
              <a:t>Foundational Concepts: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Chomsky, Noam. Introduced transformational grammar and innate linguistic structures (1950s–1960s).</a:t>
            </a:r>
          </a:p>
          <a:p>
            <a:pPr marL="742950" lvl="1" indent="-285750" rtl="0">
              <a:buFont typeface="Arial" panose="020B0604020202020204" pitchFamily="34" charset="0"/>
              <a:buChar char="•"/>
            </a:pPr>
            <a:r>
              <a:rPr lang="en-US" dirty="0">
                <a:effectLst/>
                <a:latin typeface="Google Sans Text"/>
              </a:rPr>
              <a:t>Shannon, Claude. Father of information theory; laid mathematical groundwork for modeling language statistically (1948).</a:t>
            </a:r>
          </a:p>
          <a:p>
            <a:pPr marL="742950" lvl="1" indent="-285750" rtl="0">
              <a:buFont typeface="Arial" panose="020B0604020202020204" pitchFamily="34" charset="0"/>
              <a:buChar char="•"/>
            </a:pPr>
            <a:r>
              <a:rPr lang="en-US" dirty="0">
                <a:effectLst/>
                <a:latin typeface="Google Sans Text"/>
              </a:rPr>
              <a:t>Manning, Christopher, &amp; </a:t>
            </a:r>
            <a:r>
              <a:rPr lang="en-US" dirty="0" err="1">
                <a:effectLst/>
                <a:latin typeface="Google Sans Text"/>
              </a:rPr>
              <a:t>Schütze</a:t>
            </a:r>
            <a:r>
              <a:rPr lang="en-US" dirty="0">
                <a:effectLst/>
                <a:latin typeface="Google Sans Text"/>
              </a:rPr>
              <a:t>, Hinrich. </a:t>
            </a:r>
          </a:p>
          <a:p>
            <a:pPr marL="742950" lvl="1" indent="-285750" rtl="0">
              <a:buFont typeface="Arial" panose="020B0604020202020204" pitchFamily="34" charset="0"/>
              <a:buChar char="•"/>
            </a:pPr>
            <a:r>
              <a:rPr lang="en-US" i="1" dirty="0">
                <a:effectLst/>
                <a:latin typeface="Google Sans Text"/>
              </a:rPr>
              <a:t>Foundations of Statistical Natural Language Processing</a:t>
            </a:r>
            <a:r>
              <a:rPr lang="en-US" dirty="0">
                <a:effectLst/>
                <a:latin typeface="Google Sans Text"/>
              </a:rPr>
              <a:t> (1999).</a:t>
            </a:r>
          </a:p>
          <a:p>
            <a:pPr marL="742950" lvl="1" indent="-285750" rtl="0">
              <a:buFont typeface="Arial" panose="020B0604020202020204" pitchFamily="34" charset="0"/>
              <a:buChar char="•"/>
            </a:pPr>
            <a:r>
              <a:rPr lang="en-US" dirty="0">
                <a:effectLst/>
                <a:latin typeface="Google Sans Text"/>
              </a:rPr>
              <a:t>Vaswani, Ashish, et al. "Attention Is All You Need" (2017) – introduced the Transformer architecture.</a:t>
            </a:r>
          </a:p>
          <a:p>
            <a:pPr rtl="0">
              <a:buFont typeface="Arial" panose="020B0604020202020204" pitchFamily="34" charset="0"/>
              <a:buChar char="•"/>
            </a:pPr>
            <a:r>
              <a:rPr lang="en-US" b="1" dirty="0">
                <a:effectLst/>
                <a:latin typeface="Google Sans Text"/>
              </a:rPr>
              <a:t>Key Models &amp; Developments: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Bengio, Yoshua, Hinton, Geoffrey, &amp; LeCun, Yann. Pioneers in deep learning for neural networks leading to NLP and LLM breakthroughs (2000s).</a:t>
            </a:r>
          </a:p>
          <a:p>
            <a:pPr marL="742950" lvl="1" indent="-285750" rtl="0">
              <a:buFont typeface="Arial" panose="020B0604020202020204" pitchFamily="34" charset="0"/>
              <a:buChar char="•"/>
            </a:pPr>
            <a:r>
              <a:rPr lang="en-US" dirty="0">
                <a:effectLst/>
                <a:latin typeface="Google Sans Text"/>
              </a:rPr>
              <a:t>Devlin, Jacob, et al. Introduced BERT (2018).</a:t>
            </a:r>
          </a:p>
          <a:p>
            <a:pPr marL="742950" lvl="1" indent="-285750" rtl="0">
              <a:buFont typeface="Arial" panose="020B0604020202020204" pitchFamily="34" charset="0"/>
              <a:buChar char="•"/>
            </a:pPr>
            <a:r>
              <a:rPr lang="en-US" dirty="0">
                <a:effectLst/>
                <a:latin typeface="Google Sans Text"/>
              </a:rPr>
              <a:t>Radford, Alec, et al. Led development of the GPT series at OpenAI (2018–2020).</a:t>
            </a:r>
          </a:p>
          <a:p>
            <a:pPr marL="742950" lvl="1" indent="-285750" rtl="0">
              <a:buFont typeface="Arial" panose="020B0604020202020204" pitchFamily="34" charset="0"/>
              <a:buChar char="•"/>
            </a:pPr>
            <a:r>
              <a:rPr lang="en-US" dirty="0">
                <a:effectLst/>
                <a:latin typeface="Google Sans Text"/>
              </a:rPr>
              <a:t>OpenAI. GPT-2 / GPT-3 (2019–2020) – popularized zero-shot and few-shot prompting.</a:t>
            </a:r>
          </a:p>
          <a:p>
            <a:pPr marL="742950" lvl="1" indent="-285750" rtl="0">
              <a:buFont typeface="Arial" panose="020B0604020202020204" pitchFamily="34" charset="0"/>
              <a:buChar char="•"/>
            </a:pPr>
            <a:r>
              <a:rPr lang="en-US" dirty="0">
                <a:effectLst/>
                <a:latin typeface="Google Sans Text"/>
              </a:rPr>
              <a:t>Models like T5 and </a:t>
            </a:r>
            <a:r>
              <a:rPr lang="en-US" dirty="0" err="1">
                <a:effectLst/>
                <a:latin typeface="Google Sans Text"/>
              </a:rPr>
              <a:t>InstructGPT</a:t>
            </a:r>
            <a:r>
              <a:rPr lang="en-US" dirty="0">
                <a:effectLst/>
                <a:latin typeface="Google Sans Text"/>
              </a:rPr>
              <a:t> (2021+) – for instruction fine-tuning.</a:t>
            </a:r>
          </a:p>
          <a:p>
            <a:endParaRPr lang="en-US" dirty="0"/>
          </a:p>
        </p:txBody>
      </p:sp>
    </p:spTree>
    <p:extLst>
      <p:ext uri="{BB962C8B-B14F-4D97-AF65-F5344CB8AC3E}">
        <p14:creationId xmlns:p14="http://schemas.microsoft.com/office/powerpoint/2010/main" val="3465996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AFEE-1E92-7BB3-26F4-A89581D4346D}"/>
              </a:ext>
            </a:extLst>
          </p:cNvPr>
          <p:cNvSpPr>
            <a:spLocks noGrp="1"/>
          </p:cNvSpPr>
          <p:nvPr>
            <p:ph type="title"/>
          </p:nvPr>
        </p:nvSpPr>
        <p:spPr/>
        <p:txBody>
          <a:bodyPr>
            <a:normAutofit fontScale="90000"/>
          </a:bodyPr>
          <a:lstStyle/>
          <a:p>
            <a:r>
              <a:rPr lang="en-US" b="1" dirty="0">
                <a:effectLst/>
                <a:latin typeface="Google Sans Text"/>
              </a:rPr>
              <a:t>References: Reinforcement Learning (RL) &amp; Bandit Algorithms</a:t>
            </a:r>
            <a:br>
              <a:rPr lang="en-US" b="1" dirty="0">
                <a:effectLst/>
                <a:latin typeface="Google Sans"/>
              </a:rPr>
            </a:br>
            <a:endParaRPr lang="en-US" dirty="0"/>
          </a:p>
        </p:txBody>
      </p:sp>
      <p:sp>
        <p:nvSpPr>
          <p:cNvPr id="3" name="Content Placeholder 2">
            <a:extLst>
              <a:ext uri="{FF2B5EF4-FFF2-40B4-BE49-F238E27FC236}">
                <a16:creationId xmlns:a16="http://schemas.microsoft.com/office/drawing/2014/main" id="{24E5A7FD-C719-1FBE-FB96-8899CE0D6F54}"/>
              </a:ext>
            </a:extLst>
          </p:cNvPr>
          <p:cNvSpPr>
            <a:spLocks noGrp="1"/>
          </p:cNvSpPr>
          <p:nvPr>
            <p:ph idx="1"/>
          </p:nvPr>
        </p:nvSpPr>
        <p:spPr/>
        <p:txBody>
          <a:bodyPr>
            <a:normAutofit/>
          </a:bodyPr>
          <a:lstStyle/>
          <a:p>
            <a:pPr rtl="0">
              <a:buFont typeface="Arial" panose="020B0604020202020204" pitchFamily="34" charset="0"/>
              <a:buChar char="•"/>
            </a:pPr>
            <a:r>
              <a:rPr lang="en-US" b="1" dirty="0">
                <a:effectLst/>
                <a:latin typeface="Google Sans Text"/>
              </a:rPr>
              <a:t>Foundational Concepts in RL:</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Bellman, Richard. Introduced Markov Decision Processes (MDPs) (1950s–1980s).</a:t>
            </a:r>
          </a:p>
          <a:p>
            <a:pPr marL="742950" lvl="1" indent="-285750" rtl="0">
              <a:buFont typeface="Arial" panose="020B0604020202020204" pitchFamily="34" charset="0"/>
              <a:buChar char="•"/>
            </a:pPr>
            <a:r>
              <a:rPr lang="en-US" dirty="0">
                <a:effectLst/>
                <a:latin typeface="Google Sans Text"/>
              </a:rPr>
              <a:t>Temporal Difference (TD) Learning and Q-Learning emerged (1980s–1990s).</a:t>
            </a:r>
          </a:p>
          <a:p>
            <a:pPr rtl="0">
              <a:buFont typeface="Arial" panose="020B0604020202020204" pitchFamily="34" charset="0"/>
              <a:buChar char="•"/>
            </a:pPr>
            <a:r>
              <a:rPr lang="en-US" b="1" dirty="0">
                <a:effectLst/>
                <a:latin typeface="Google Sans Text"/>
              </a:rPr>
              <a:t>Bandit Algorithms History &amp; Key Figures: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Thompson, William R. Thompson Sampling (1933).</a:t>
            </a:r>
          </a:p>
          <a:p>
            <a:pPr marL="742950" lvl="1" indent="-285750" rtl="0">
              <a:buFont typeface="Arial" panose="020B0604020202020204" pitchFamily="34" charset="0"/>
              <a:buChar char="•"/>
            </a:pPr>
            <a:r>
              <a:rPr lang="en-US" dirty="0">
                <a:effectLst/>
                <a:latin typeface="Google Sans Text"/>
              </a:rPr>
              <a:t>Robbins, Herbert. Formally introduced the multi-armed bandit problem (1952).</a:t>
            </a:r>
          </a:p>
          <a:p>
            <a:pPr marL="742950" lvl="1" indent="-285750" rtl="0">
              <a:buFont typeface="Arial" panose="020B0604020202020204" pitchFamily="34" charset="0"/>
              <a:buChar char="•"/>
            </a:pPr>
            <a:r>
              <a:rPr lang="en-US" dirty="0">
                <a:effectLst/>
                <a:latin typeface="Google Sans Text"/>
              </a:rPr>
              <a:t>Gittins, John C. Gittins Index (1974).</a:t>
            </a:r>
          </a:p>
          <a:p>
            <a:pPr marL="742950" lvl="1" indent="-285750" rtl="0">
              <a:buFont typeface="Arial" panose="020B0604020202020204" pitchFamily="34" charset="0"/>
              <a:buChar char="•"/>
            </a:pPr>
            <a:r>
              <a:rPr lang="en-US" dirty="0">
                <a:effectLst/>
                <a:latin typeface="Google Sans Text"/>
              </a:rPr>
              <a:t>Auer, Peter, et al. &amp; UCB (Upper Confidence Bound) algorithms (1985). </a:t>
            </a:r>
          </a:p>
        </p:txBody>
      </p:sp>
    </p:spTree>
    <p:extLst>
      <p:ext uri="{BB962C8B-B14F-4D97-AF65-F5344CB8AC3E}">
        <p14:creationId xmlns:p14="http://schemas.microsoft.com/office/powerpoint/2010/main" val="356019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Codebase Reviews and Breaks:</a:t>
            </a:r>
          </a:p>
          <a:p>
            <a:pPr marL="560070" lvl="1" indent="-285750">
              <a:buFont typeface="Courier New" panose="02070309020205020404" pitchFamily="49" charset="0"/>
              <a:buChar char="o"/>
            </a:pPr>
            <a:r>
              <a:rPr lang="en-US" dirty="0"/>
              <a:t>Codebase Reviews are for hands-on coding problem sets and debugging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EB9C-AC48-6557-81E2-65D08E095B9C}"/>
              </a:ext>
            </a:extLst>
          </p:cNvPr>
          <p:cNvSpPr>
            <a:spLocks noGrp="1"/>
          </p:cNvSpPr>
          <p:nvPr>
            <p:ph type="title"/>
          </p:nvPr>
        </p:nvSpPr>
        <p:spPr/>
        <p:txBody>
          <a:bodyPr>
            <a:normAutofit fontScale="90000"/>
          </a:bodyPr>
          <a:lstStyle/>
          <a:p>
            <a:r>
              <a:rPr lang="en-US" dirty="0"/>
              <a:t>References: Reinforcement Learning from Human Feedback (RLHF) &amp; Fine-Tuning</a:t>
            </a:r>
            <a:br>
              <a:rPr lang="en-US" dirty="0"/>
            </a:br>
            <a:endParaRPr lang="en-US" dirty="0"/>
          </a:p>
        </p:txBody>
      </p:sp>
      <p:sp>
        <p:nvSpPr>
          <p:cNvPr id="3" name="Content Placeholder 2">
            <a:extLst>
              <a:ext uri="{FF2B5EF4-FFF2-40B4-BE49-F238E27FC236}">
                <a16:creationId xmlns:a16="http://schemas.microsoft.com/office/drawing/2014/main" id="{8312921B-570E-189F-E861-833A0334B0DF}"/>
              </a:ext>
            </a:extLst>
          </p:cNvPr>
          <p:cNvSpPr>
            <a:spLocks noGrp="1"/>
          </p:cNvSpPr>
          <p:nvPr>
            <p:ph idx="1"/>
          </p:nvPr>
        </p:nvSpPr>
        <p:spPr/>
        <p:txBody>
          <a:bodyPr>
            <a:normAutofit/>
          </a:bodyPr>
          <a:lstStyle/>
          <a:p>
            <a:pPr rtl="0">
              <a:buFont typeface="Arial" panose="020B0604020202020204" pitchFamily="34" charset="0"/>
              <a:buChar char="•"/>
            </a:pPr>
            <a:r>
              <a:rPr lang="en-US" b="1" dirty="0">
                <a:effectLst/>
                <a:latin typeface="Google Sans Text"/>
              </a:rPr>
              <a:t>RLHF Developments: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Early research on human feedback for agent behavior (2017).</a:t>
            </a:r>
          </a:p>
          <a:p>
            <a:pPr marL="742950" lvl="1" indent="-285750" rtl="0">
              <a:buFont typeface="Arial" panose="020B0604020202020204" pitchFamily="34" charset="0"/>
              <a:buChar char="•"/>
            </a:pPr>
            <a:r>
              <a:rPr lang="en-US" dirty="0">
                <a:effectLst/>
                <a:latin typeface="Google Sans Text"/>
              </a:rPr>
              <a:t>DeepMind &amp; OpenAI experiments on preference modeling via human comparisons (2018).</a:t>
            </a:r>
          </a:p>
          <a:p>
            <a:pPr marL="742950" lvl="1" indent="-285750" rtl="0">
              <a:buFont typeface="Arial" panose="020B0604020202020204" pitchFamily="34" charset="0"/>
              <a:buChar char="•"/>
            </a:pPr>
            <a:r>
              <a:rPr lang="en-US" dirty="0">
                <a:effectLst/>
                <a:latin typeface="Google Sans Text"/>
              </a:rPr>
              <a:t>OpenAI used RLHF to fine-tune GPT-2 models for summarization (2020).</a:t>
            </a:r>
          </a:p>
          <a:p>
            <a:pPr marL="742950" lvl="1" indent="-285750" rtl="0">
              <a:buFont typeface="Arial" panose="020B0604020202020204" pitchFamily="34" charset="0"/>
              <a:buChar char="•"/>
            </a:pPr>
            <a:r>
              <a:rPr lang="en-US" dirty="0">
                <a:effectLst/>
                <a:latin typeface="Google Sans Text"/>
              </a:rPr>
              <a:t>OpenAI used RLHF to fine-tune GPT-3.5, resulting in ChatGPT (2022).</a:t>
            </a:r>
          </a:p>
          <a:p>
            <a:pPr marL="742950" lvl="1" indent="-285750" rtl="0">
              <a:buFont typeface="Arial" panose="020B0604020202020204" pitchFamily="34" charset="0"/>
              <a:buChar char="•"/>
            </a:pPr>
            <a:r>
              <a:rPr lang="en-US" dirty="0">
                <a:effectLst/>
                <a:latin typeface="Google Sans Text"/>
              </a:rPr>
              <a:t>RLHF became a standard method for LLMs, including </a:t>
            </a:r>
            <a:r>
              <a:rPr lang="en-US" dirty="0" err="1">
                <a:effectLst/>
                <a:latin typeface="Google Sans Text"/>
              </a:rPr>
              <a:t>Anthropic's</a:t>
            </a:r>
            <a:r>
              <a:rPr lang="en-US" dirty="0">
                <a:effectLst/>
                <a:latin typeface="Google Sans Text"/>
              </a:rPr>
              <a:t> Claude and Google's Gemini (2023–Present). </a:t>
            </a:r>
          </a:p>
          <a:p>
            <a:pPr marL="285750" indent="-285750"/>
            <a:r>
              <a:rPr lang="en-US" b="1" dirty="0">
                <a:effectLst/>
                <a:latin typeface="Google Sans Text"/>
              </a:rPr>
              <a:t>Fine-Tuning Concepts: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Supervised Fine-Tuning.</a:t>
            </a:r>
          </a:p>
          <a:p>
            <a:pPr marL="742950" lvl="1" indent="-285750" rtl="0">
              <a:buFont typeface="Arial" panose="020B0604020202020204" pitchFamily="34" charset="0"/>
              <a:buChar char="•"/>
            </a:pPr>
            <a:r>
              <a:rPr lang="en-US" dirty="0">
                <a:effectLst/>
                <a:latin typeface="Google Sans Text"/>
              </a:rPr>
              <a:t>Instruction Fine-Tuning.</a:t>
            </a:r>
          </a:p>
          <a:p>
            <a:pPr marL="742950" lvl="1" indent="-285750" rtl="0">
              <a:buFont typeface="Arial" panose="020B0604020202020204" pitchFamily="34" charset="0"/>
              <a:buChar char="•"/>
            </a:pPr>
            <a:r>
              <a:rPr lang="en-US" dirty="0" err="1">
                <a:effectLst/>
                <a:latin typeface="Google Sans Text"/>
              </a:rPr>
              <a:t>LoRA</a:t>
            </a:r>
            <a:r>
              <a:rPr lang="en-US" dirty="0">
                <a:effectLst/>
                <a:latin typeface="Google Sans Text"/>
              </a:rPr>
              <a:t> / Adapter Tuning.</a:t>
            </a:r>
          </a:p>
          <a:p>
            <a:endParaRPr lang="en-US" dirty="0"/>
          </a:p>
        </p:txBody>
      </p:sp>
    </p:spTree>
    <p:extLst>
      <p:ext uri="{BB962C8B-B14F-4D97-AF65-F5344CB8AC3E}">
        <p14:creationId xmlns:p14="http://schemas.microsoft.com/office/powerpoint/2010/main" val="3236626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9B26-5290-E047-4ABA-5B6491FA8FAA}"/>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CDD20146-8AB4-FE2B-2FD2-B295CD750696}"/>
              </a:ext>
            </a:extLst>
          </p:cNvPr>
          <p:cNvSpPr>
            <a:spLocks noGrp="1"/>
          </p:cNvSpPr>
          <p:nvPr>
            <p:ph idx="1"/>
          </p:nvPr>
        </p:nvSpPr>
        <p:spPr/>
        <p:txBody>
          <a:bodyPr>
            <a:normAutofit/>
          </a:bodyPr>
          <a:lstStyle/>
          <a:p>
            <a:pPr rtl="0">
              <a:buFont typeface="Arial" panose="020B0604020202020204" pitchFamily="34" charset="0"/>
              <a:buChar char="•"/>
            </a:pPr>
            <a:r>
              <a:rPr lang="en-US" dirty="0">
                <a:effectLst/>
                <a:latin typeface="Google Sans Text"/>
              </a:rPr>
              <a:t>Large Language Models (LLMs):</a:t>
            </a:r>
          </a:p>
          <a:p>
            <a:pPr marL="742950" lvl="1" indent="-285750" rtl="0">
              <a:buFont typeface="Arial" panose="020B0604020202020204" pitchFamily="34" charset="0"/>
              <a:buChar char="•"/>
            </a:pPr>
            <a:r>
              <a:rPr lang="en-US" dirty="0">
                <a:effectLst/>
                <a:latin typeface="Google Sans Text"/>
              </a:rPr>
              <a:t>"Attention Is All You Need" Paper: The foundational paper introducing the Transformer architecture. (Available on </a:t>
            </a:r>
            <a:r>
              <a:rPr lang="en-US" dirty="0" err="1">
                <a:effectLst/>
                <a:latin typeface="Google Sans Text"/>
              </a:rPr>
              <a:t>arXiv</a:t>
            </a:r>
            <a:r>
              <a:rPr lang="en-US" dirty="0">
                <a:effectLst/>
                <a:latin typeface="Google Sans Text"/>
              </a:rPr>
              <a:t>: https://</a:t>
            </a:r>
            <a:r>
              <a:rPr lang="en-US" dirty="0" err="1">
                <a:effectLst/>
                <a:latin typeface="Google Sans Text"/>
              </a:rPr>
              <a:t>arxiv.org</a:t>
            </a:r>
            <a:r>
              <a:rPr lang="en-US" dirty="0">
                <a:effectLst/>
                <a:latin typeface="Google Sans Text"/>
              </a:rPr>
              <a:t>/abs/1706.03762).</a:t>
            </a:r>
          </a:p>
          <a:p>
            <a:pPr marL="742950" lvl="1" indent="-285750" rtl="0">
              <a:buFont typeface="Arial" panose="020B0604020202020204" pitchFamily="34" charset="0"/>
              <a:buChar char="•"/>
            </a:pPr>
            <a:r>
              <a:rPr lang="en-US" dirty="0">
                <a:effectLst/>
                <a:latin typeface="Google Sans Text"/>
              </a:rPr>
              <a:t>Hugging Face Transformers Library Documentation: Comprehensive resource for using and understanding various transformer models.</a:t>
            </a:r>
          </a:p>
          <a:p>
            <a:pPr marL="742950" lvl="1" indent="-285750" rtl="0">
              <a:buFont typeface="Arial" panose="020B0604020202020204" pitchFamily="34" charset="0"/>
              <a:buChar char="•"/>
            </a:pPr>
            <a:r>
              <a:rPr lang="en-US" dirty="0">
                <a:effectLst/>
                <a:latin typeface="Google Sans Text"/>
              </a:rPr>
              <a:t>OpenAI API Documentation: Explore how to interact with models like GPT series and learn about their parameters.</a:t>
            </a:r>
          </a:p>
          <a:p>
            <a:pPr marL="285750" indent="-285750"/>
            <a:r>
              <a:rPr lang="en-US" dirty="0" err="1">
                <a:effectLst/>
                <a:latin typeface="Google Sans Text"/>
              </a:rPr>
              <a:t>vLLM</a:t>
            </a:r>
            <a:r>
              <a:rPr lang="en-US" dirty="0">
                <a:effectLst/>
                <a:latin typeface="Google Sans Text"/>
              </a:rPr>
              <a:t> Documentation:</a:t>
            </a:r>
          </a:p>
          <a:p>
            <a:pPr marL="742950" lvl="1" indent="-285750"/>
            <a:r>
              <a:rPr lang="en-US" dirty="0">
                <a:effectLst/>
                <a:latin typeface="Google Sans Text"/>
              </a:rPr>
              <a:t>https://</a:t>
            </a:r>
            <a:r>
              <a:rPr lang="en-US" dirty="0" err="1">
                <a:effectLst/>
                <a:latin typeface="Google Sans Text"/>
              </a:rPr>
              <a:t>docs.vllm.ai</a:t>
            </a:r>
            <a:r>
              <a:rPr lang="en-US" dirty="0">
                <a:effectLst/>
                <a:latin typeface="Google Sans Text"/>
              </a:rPr>
              <a:t>/</a:t>
            </a:r>
            <a:r>
              <a:rPr lang="en-US" dirty="0" err="1">
                <a:effectLst/>
                <a:latin typeface="Google Sans Text"/>
              </a:rPr>
              <a:t>en</a:t>
            </a:r>
            <a:r>
              <a:rPr lang="en-US" dirty="0">
                <a:effectLst/>
                <a:latin typeface="Google Sans Text"/>
              </a:rPr>
              <a:t>/latest/</a:t>
            </a:r>
          </a:p>
        </p:txBody>
      </p:sp>
    </p:spTree>
    <p:extLst>
      <p:ext uri="{BB962C8B-B14F-4D97-AF65-F5344CB8AC3E}">
        <p14:creationId xmlns:p14="http://schemas.microsoft.com/office/powerpoint/2010/main" val="1896837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7458-14A6-35F9-3BE8-17557F98C185}"/>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9177B22-4BD9-A0DC-77A9-4864DE1FF452}"/>
              </a:ext>
            </a:extLst>
          </p:cNvPr>
          <p:cNvSpPr>
            <a:spLocks noGrp="1"/>
          </p:cNvSpPr>
          <p:nvPr>
            <p:ph idx="1"/>
          </p:nvPr>
        </p:nvSpPr>
        <p:spPr/>
        <p:txBody>
          <a:bodyPr>
            <a:normAutofit/>
          </a:bodyPr>
          <a:lstStyle/>
          <a:p>
            <a:pPr rtl="0">
              <a:buFont typeface="Arial" panose="020B0604020202020204" pitchFamily="34" charset="0"/>
              <a:buChar char="•"/>
            </a:pPr>
            <a:r>
              <a:rPr lang="en-US" dirty="0">
                <a:effectLst/>
                <a:latin typeface="Google Sans Text"/>
              </a:rPr>
              <a:t>Reinforcement Learning (RL) &amp; Bandit Algorithms:</a:t>
            </a:r>
          </a:p>
          <a:p>
            <a:pPr marL="742950" lvl="1" indent="-285750" rtl="0">
              <a:buFont typeface="Arial" panose="020B0604020202020204" pitchFamily="34" charset="0"/>
              <a:buChar char="•"/>
            </a:pPr>
            <a:r>
              <a:rPr lang="en-US" dirty="0">
                <a:effectLst/>
                <a:latin typeface="Google Sans Text"/>
              </a:rPr>
              <a:t>Sutton &amp; Barto, </a:t>
            </a:r>
            <a:r>
              <a:rPr lang="en-US" i="1" dirty="0">
                <a:effectLst/>
                <a:latin typeface="Google Sans Text"/>
              </a:rPr>
              <a:t>Reinforcement Learning: An Introduction</a:t>
            </a:r>
            <a:r>
              <a:rPr lang="en-US" dirty="0">
                <a:effectLst/>
                <a:latin typeface="Google Sans Text"/>
              </a:rPr>
              <a:t>: A classic textbook providing a deep dive into RL theory and algorithms.</a:t>
            </a:r>
          </a:p>
          <a:p>
            <a:pPr marL="742950" lvl="1" indent="-285750" rtl="0">
              <a:buFont typeface="Arial" panose="020B0604020202020204" pitchFamily="34" charset="0"/>
              <a:buChar char="•"/>
            </a:pPr>
            <a:r>
              <a:rPr lang="en-US" dirty="0" err="1">
                <a:effectLst/>
                <a:latin typeface="Google Sans Text"/>
              </a:rPr>
              <a:t>PyTorch</a:t>
            </a:r>
            <a:r>
              <a:rPr lang="en-US" dirty="0">
                <a:effectLst/>
                <a:latin typeface="Google Sans Text"/>
              </a:rPr>
              <a:t>/TensorFlow RL Libraries: Official documentation and tutorials for implementing RL algorithms in popular deep learning frameworks.</a:t>
            </a:r>
          </a:p>
          <a:p>
            <a:pPr marL="742950" lvl="1" indent="-285750" rtl="0">
              <a:buFont typeface="Arial" panose="020B0604020202020204" pitchFamily="34" charset="0"/>
              <a:buChar char="•"/>
            </a:pPr>
            <a:r>
              <a:rPr lang="en-US" dirty="0">
                <a:effectLst/>
                <a:latin typeface="Google Sans Text"/>
              </a:rPr>
              <a:t>Multi-Armed Bandit Problem Literature: Search for papers and resources on Epsilon-Greedy, UCB, and Thompson Sampling for detailed explanations and proofs.</a:t>
            </a:r>
          </a:p>
          <a:p>
            <a:endParaRPr lang="en-US" dirty="0"/>
          </a:p>
        </p:txBody>
      </p:sp>
    </p:spTree>
    <p:extLst>
      <p:ext uri="{BB962C8B-B14F-4D97-AF65-F5344CB8AC3E}">
        <p14:creationId xmlns:p14="http://schemas.microsoft.com/office/powerpoint/2010/main" val="3441943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2EAD-D3A9-A2B8-D9B4-E79D064D9B34}"/>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B8E42ACA-0ED2-4892-ABA7-60A3EA802E9B}"/>
              </a:ext>
            </a:extLst>
          </p:cNvPr>
          <p:cNvSpPr>
            <a:spLocks noGrp="1"/>
          </p:cNvSpPr>
          <p:nvPr>
            <p:ph idx="1"/>
          </p:nvPr>
        </p:nvSpPr>
        <p:spPr/>
        <p:txBody>
          <a:bodyPr/>
          <a:lstStyle/>
          <a:p>
            <a:pPr rtl="0">
              <a:buFont typeface="Arial" panose="020B0604020202020204" pitchFamily="34" charset="0"/>
              <a:buChar char="•"/>
            </a:pPr>
            <a:r>
              <a:rPr lang="en-US" dirty="0">
                <a:effectLst/>
                <a:latin typeface="Google Sans Text"/>
              </a:rPr>
              <a:t>Reinforcement Learning from Human Feedback (RLHF):</a:t>
            </a:r>
          </a:p>
          <a:p>
            <a:pPr marL="742950" lvl="1" indent="-285750" rtl="0">
              <a:buFont typeface="Arial" panose="020B0604020202020204" pitchFamily="34" charset="0"/>
              <a:buChar char="•"/>
            </a:pPr>
            <a:r>
              <a:rPr lang="en-US" dirty="0">
                <a:effectLst/>
                <a:latin typeface="Google Sans Text"/>
              </a:rPr>
              <a:t>OpenAI's Blog Posts on ChatGPT and </a:t>
            </a:r>
            <a:r>
              <a:rPr lang="en-US" dirty="0" err="1">
                <a:effectLst/>
                <a:latin typeface="Google Sans Text"/>
              </a:rPr>
              <a:t>InstructGPT</a:t>
            </a:r>
            <a:r>
              <a:rPr lang="en-US" dirty="0">
                <a:effectLst/>
                <a:latin typeface="Google Sans Text"/>
              </a:rPr>
              <a:t>: Provide insights into the application of RLHF for aligning language models with human intent.</a:t>
            </a:r>
          </a:p>
          <a:p>
            <a:pPr marL="742950" lvl="1" indent="-285750" rtl="0">
              <a:buFont typeface="Arial" panose="020B0604020202020204" pitchFamily="34" charset="0"/>
              <a:buChar char="•"/>
            </a:pPr>
            <a:r>
              <a:rPr lang="en-US" dirty="0" err="1">
                <a:effectLst/>
                <a:latin typeface="Google Sans Text"/>
              </a:rPr>
              <a:t>Anthropic's</a:t>
            </a:r>
            <a:r>
              <a:rPr lang="en-US" dirty="0">
                <a:effectLst/>
                <a:latin typeface="Google Sans Text"/>
              </a:rPr>
              <a:t> Constitutional AI Papers: Explore alternatives and variants of RLHF, such as training models with written principles.</a:t>
            </a:r>
          </a:p>
          <a:p>
            <a:pPr marL="742950" lvl="1" indent="-285750" rtl="0">
              <a:buFont typeface="Arial" panose="020B0604020202020204" pitchFamily="34" charset="0"/>
              <a:buChar char="•"/>
            </a:pPr>
            <a:r>
              <a:rPr lang="en-US" dirty="0" err="1">
                <a:effectLst/>
                <a:latin typeface="Google Sans Text"/>
              </a:rPr>
              <a:t>OpenRLHF</a:t>
            </a:r>
            <a:r>
              <a:rPr lang="en-US" dirty="0">
                <a:effectLst/>
                <a:latin typeface="Google Sans Text"/>
              </a:rPr>
              <a:t>: https://</a:t>
            </a:r>
            <a:r>
              <a:rPr lang="en-US" dirty="0" err="1">
                <a:effectLst/>
                <a:latin typeface="Google Sans Text"/>
              </a:rPr>
              <a:t>github.com</a:t>
            </a:r>
            <a:r>
              <a:rPr lang="en-US" dirty="0">
                <a:effectLst/>
                <a:latin typeface="Google Sans Text"/>
              </a:rPr>
              <a:t>/</a:t>
            </a:r>
            <a:r>
              <a:rPr lang="en-US" dirty="0" err="1">
                <a:effectLst/>
                <a:latin typeface="Google Sans Text"/>
              </a:rPr>
              <a:t>OpenRLHF</a:t>
            </a:r>
            <a:r>
              <a:rPr lang="en-US" dirty="0">
                <a:effectLst/>
                <a:latin typeface="Google Sans Text"/>
              </a:rPr>
              <a:t>/</a:t>
            </a:r>
            <a:r>
              <a:rPr lang="en-US" dirty="0" err="1">
                <a:effectLst/>
                <a:latin typeface="Google Sans Text"/>
              </a:rPr>
              <a:t>OpenRLHF</a:t>
            </a:r>
            <a:endParaRPr lang="en-US" dirty="0">
              <a:effectLst/>
              <a:latin typeface="Google Sans Text"/>
            </a:endParaRPr>
          </a:p>
        </p:txBody>
      </p:sp>
    </p:spTree>
    <p:extLst>
      <p:ext uri="{BB962C8B-B14F-4D97-AF65-F5344CB8AC3E}">
        <p14:creationId xmlns:p14="http://schemas.microsoft.com/office/powerpoint/2010/main" val="3164582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a:xfrm>
            <a:off x="683609" y="764372"/>
            <a:ext cx="3173688" cy="5216013"/>
          </a:xfrm>
        </p:spPr>
        <p:txBody>
          <a:bodyPr>
            <a:normAutofit/>
          </a:bodyPr>
          <a:lstStyle/>
          <a:p>
            <a:r>
              <a:rPr lang="en-US" dirty="0"/>
              <a:t>What We Will Learn:</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a:xfrm>
            <a:off x="4370138" y="764372"/>
            <a:ext cx="7086600" cy="5216013"/>
          </a:xfrm>
        </p:spPr>
        <p:txBody>
          <a:bodyPr anchor="ctr">
            <a:normAutofit/>
          </a:bodyPr>
          <a:lstStyle/>
          <a:p>
            <a:r>
              <a:rPr lang="en-US" sz="2000" dirty="0"/>
              <a:t>Large Language Models (LLMs) Basics</a:t>
            </a:r>
          </a:p>
          <a:p>
            <a:pPr marL="560070" lvl="1" indent="-285750">
              <a:buFont typeface="Courier New" panose="02070309020205020404" pitchFamily="49" charset="0"/>
              <a:buChar char="o"/>
            </a:pPr>
            <a:r>
              <a:rPr lang="en-US" dirty="0"/>
              <a:t>Architecture </a:t>
            </a:r>
          </a:p>
          <a:p>
            <a:pPr marL="560070" lvl="1" indent="-285750">
              <a:buFont typeface="Courier New" panose="02070309020205020404" pitchFamily="49" charset="0"/>
              <a:buChar char="o"/>
            </a:pPr>
            <a:r>
              <a:rPr lang="en-US" dirty="0"/>
              <a:t>Configurations</a:t>
            </a:r>
          </a:p>
          <a:p>
            <a:pPr marL="560070" lvl="1" indent="-285750">
              <a:buFont typeface="Courier New" panose="02070309020205020404" pitchFamily="49" charset="0"/>
              <a:buChar char="o"/>
            </a:pPr>
            <a:r>
              <a:rPr lang="en-US" dirty="0"/>
              <a:t>Temperature</a:t>
            </a:r>
          </a:p>
          <a:p>
            <a:r>
              <a:rPr lang="en-US" sz="2000" dirty="0"/>
              <a:t>Bandit Algorithms</a:t>
            </a:r>
          </a:p>
          <a:p>
            <a:pPr marL="560070" lvl="1" indent="-285750">
              <a:buFont typeface="Courier New" panose="02070309020205020404" pitchFamily="49" charset="0"/>
              <a:buChar char="o"/>
            </a:pPr>
            <a:r>
              <a:rPr lang="en-US" dirty="0"/>
              <a:t>Multiarmed Bandits</a:t>
            </a:r>
          </a:p>
          <a:p>
            <a:r>
              <a:rPr lang="en-US" sz="2000" dirty="0"/>
              <a:t>Reinforcement Learning from Human Feedback (RLHF)</a:t>
            </a:r>
          </a:p>
          <a:p>
            <a:r>
              <a:rPr lang="en-US" sz="2000" dirty="0"/>
              <a:t>LLM Configuration and Customizations</a:t>
            </a:r>
          </a:p>
          <a:p>
            <a:r>
              <a:rPr lang="en-US" sz="2000" dirty="0"/>
              <a:t>Reinforcement Learning Loops with LLMS</a:t>
            </a:r>
          </a:p>
          <a:p>
            <a:r>
              <a:rPr lang="en-US" sz="2000" b="1" dirty="0"/>
              <a:t>Please note </a:t>
            </a:r>
            <a:r>
              <a:rPr lang="en-US" sz="2000" dirty="0"/>
              <a:t>this is not meant to be a one stop shop to learn everything about the vast world of LLMs and RL. However, by the end of today, you will have the tools to seek further knowledge and apply these skills to your projects. </a:t>
            </a:r>
          </a:p>
        </p:txBody>
      </p:sp>
    </p:spTree>
    <p:extLst>
      <p:ext uri="{BB962C8B-B14F-4D97-AF65-F5344CB8AC3E}">
        <p14:creationId xmlns:p14="http://schemas.microsoft.com/office/powerpoint/2010/main" val="3244759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22C0072-6945-47F5-88FF-43C357082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6BA1F48-7260-4E2B-A1C1-3D472B3086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685800" y="764373"/>
            <a:ext cx="4753466" cy="1293028"/>
          </a:xfrm>
        </p:spPr>
        <p:txBody>
          <a:bodyPr anchor="b">
            <a:normAutofit/>
          </a:bodyPr>
          <a:lstStyle/>
          <a:p>
            <a:r>
              <a:rPr lang="en-US" sz="3300"/>
              <a:t>Coding Environment Setup</a:t>
            </a:r>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685801" y="2194560"/>
            <a:ext cx="4753466" cy="4024125"/>
          </a:xfrm>
        </p:spPr>
        <p:txBody>
          <a:bodyPr>
            <a:normAutofit fontScale="92500" lnSpcReduction="20000"/>
          </a:bodyPr>
          <a:lstStyle/>
          <a:p>
            <a:r>
              <a:rPr lang="en-US" sz="1300" dirty="0"/>
              <a:t>Before we begin, please complete the following setup steps:</a:t>
            </a:r>
          </a:p>
          <a:p>
            <a:pPr>
              <a:buFont typeface="Arial" panose="020B0604020202020204" pitchFamily="34" charset="0"/>
              <a:buChar char="•"/>
            </a:pPr>
            <a:r>
              <a:rPr lang="en-US" sz="1300" dirty="0"/>
              <a:t>Access the GitHub repository listed for this workshop (link provided in the slides or workshop portal)</a:t>
            </a:r>
          </a:p>
          <a:p>
            <a:pPr lvl="1"/>
            <a:r>
              <a:rPr lang="en-US" sz="1300" dirty="0"/>
              <a:t>Repository: </a:t>
            </a:r>
            <a:r>
              <a:rPr lang="en-US" sz="1300" dirty="0">
                <a:hlinkClick r:id="rId4"/>
              </a:rPr>
              <a:t>https://github.com/tylerjustinjackson/LLMs-with-RL-Materials</a:t>
            </a:r>
            <a:endParaRPr lang="en-US" sz="1300" dirty="0"/>
          </a:p>
          <a:p>
            <a:r>
              <a:rPr lang="en-US" sz="1500" dirty="0"/>
              <a:t>OR Run:</a:t>
            </a:r>
          </a:p>
          <a:p>
            <a:pPr lvl="1"/>
            <a:r>
              <a:rPr lang="en-US" sz="1300" dirty="0"/>
              <a:t>git clone </a:t>
            </a:r>
            <a:r>
              <a:rPr lang="en-US" sz="1300" dirty="0">
                <a:hlinkClick r:id="rId5"/>
              </a:rPr>
              <a:t>https://github.com/tylerjustinjackson/LLMs-with-RL-Materials.git</a:t>
            </a:r>
            <a:endParaRPr lang="en-US" sz="1300" dirty="0"/>
          </a:p>
          <a:p>
            <a:pPr lvl="1"/>
            <a:r>
              <a:rPr lang="en-US" sz="1300" dirty="0"/>
              <a:t>cd LLMs-with-RL-Materials</a:t>
            </a:r>
          </a:p>
          <a:p>
            <a:pPr>
              <a:buFont typeface="Arial" panose="020B0604020202020204" pitchFamily="34" charset="0"/>
              <a:buChar char="•"/>
            </a:pPr>
            <a:r>
              <a:rPr lang="en-US" sz="1300" dirty="0"/>
              <a:t>Visit</a:t>
            </a:r>
            <a:r>
              <a:rPr lang="en-US" sz="1300" b="1" dirty="0"/>
              <a:t> </a:t>
            </a:r>
            <a:r>
              <a:rPr lang="en-US" sz="1300" b="1" dirty="0">
                <a:hlinkClick r:id="rId6"/>
              </a:rPr>
              <a:t>ollama.com</a:t>
            </a:r>
            <a:r>
              <a:rPr lang="en-US" sz="1300" dirty="0"/>
              <a:t> and download </a:t>
            </a:r>
            <a:r>
              <a:rPr lang="en-US" sz="1300" dirty="0" err="1"/>
              <a:t>Ollama</a:t>
            </a:r>
            <a:r>
              <a:rPr lang="en-US" sz="1300" dirty="0"/>
              <a:t> for your machine (ensure it’s properly installed and running)</a:t>
            </a:r>
          </a:p>
          <a:p>
            <a:pPr lvl="1"/>
            <a:r>
              <a:rPr lang="en-US" sz="1300" dirty="0"/>
              <a:t>Follow instructions given in </a:t>
            </a:r>
            <a:r>
              <a:rPr lang="en-US" sz="1300" dirty="0" err="1"/>
              <a:t>Ollama</a:t>
            </a:r>
            <a:r>
              <a:rPr lang="en-US" sz="1300" dirty="0"/>
              <a:t> app</a:t>
            </a:r>
          </a:p>
          <a:p>
            <a:pPr lvl="1"/>
            <a:r>
              <a:rPr lang="en-US" sz="1300" dirty="0"/>
              <a:t>Then, run the command “</a:t>
            </a:r>
            <a:r>
              <a:rPr lang="en-US" sz="1300" dirty="0" err="1"/>
              <a:t>ollama</a:t>
            </a:r>
            <a:r>
              <a:rPr lang="en-US" sz="1300" dirty="0"/>
              <a:t> pull llama3.2” in your terminal</a:t>
            </a:r>
          </a:p>
          <a:p>
            <a:pPr>
              <a:buFont typeface="Arial" panose="020B0604020202020204" pitchFamily="34" charset="0"/>
              <a:buChar char="•"/>
            </a:pPr>
            <a:r>
              <a:rPr lang="en-US" sz="1300" dirty="0"/>
              <a:t>In your terminal or command prompt, navigate to the project directory and run:</a:t>
            </a:r>
          </a:p>
          <a:p>
            <a:pPr lvl="1"/>
            <a:r>
              <a:rPr lang="en-US" sz="1300" dirty="0"/>
              <a:t>pip install -r </a:t>
            </a:r>
            <a:r>
              <a:rPr lang="en-US" sz="1300" dirty="0" err="1"/>
              <a:t>requirements.txt</a:t>
            </a:r>
            <a:endParaRPr lang="en-US" sz="1300" dirty="0"/>
          </a:p>
          <a:p>
            <a:pPr marL="0" indent="0">
              <a:buNone/>
            </a:pPr>
            <a:r>
              <a:rPr lang="en-US" sz="1300" b="1" dirty="0"/>
              <a:t>We will take the next 15 minutes to ensure everyone is ready to proceed</a:t>
            </a:r>
          </a:p>
        </p:txBody>
      </p:sp>
      <p:sp>
        <p:nvSpPr>
          <p:cNvPr id="15" name="Rounded Rectangle 14">
            <a:extLst>
              <a:ext uri="{FF2B5EF4-FFF2-40B4-BE49-F238E27FC236}">
                <a16:creationId xmlns:a16="http://schemas.microsoft.com/office/drawing/2014/main" id="{2132DCC9-B4AB-4968-AA78-695E81E14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E33317-D289-04F8-E113-7F8416F7CB18}"/>
              </a:ext>
            </a:extLst>
          </p:cNvPr>
          <p:cNvPicPr>
            <a:picLocks noChangeAspect="1"/>
          </p:cNvPicPr>
          <p:nvPr/>
        </p:nvPicPr>
        <p:blipFill>
          <a:blip r:embed="rId7"/>
          <a:srcRect r="9" b="1639"/>
          <a:stretch>
            <a:fillRect/>
          </a:stretch>
        </p:blipFill>
        <p:spPr>
          <a:xfrm>
            <a:off x="6407004" y="1336566"/>
            <a:ext cx="4683948" cy="4607567"/>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2536-B99D-584C-DE22-7741643FC981}"/>
              </a:ext>
            </a:extLst>
          </p:cNvPr>
          <p:cNvSpPr>
            <a:spLocks noGrp="1"/>
          </p:cNvSpPr>
          <p:nvPr>
            <p:ph type="title"/>
          </p:nvPr>
        </p:nvSpPr>
        <p:spPr/>
        <p:txBody>
          <a:bodyPr/>
          <a:lstStyle/>
          <a:p>
            <a:r>
              <a:rPr lang="en-US" dirty="0"/>
              <a:t>The Forefathers of LLMs</a:t>
            </a:r>
          </a:p>
        </p:txBody>
      </p:sp>
      <p:sp>
        <p:nvSpPr>
          <p:cNvPr id="3" name="Content Placeholder 2">
            <a:extLst>
              <a:ext uri="{FF2B5EF4-FFF2-40B4-BE49-F238E27FC236}">
                <a16:creationId xmlns:a16="http://schemas.microsoft.com/office/drawing/2014/main" id="{0B9700F9-1ABE-E9E6-F5B2-6981DE47852B}"/>
              </a:ext>
            </a:extLst>
          </p:cNvPr>
          <p:cNvSpPr>
            <a:spLocks noGrp="1"/>
          </p:cNvSpPr>
          <p:nvPr>
            <p:ph idx="1"/>
          </p:nvPr>
        </p:nvSpPr>
        <p:spPr/>
        <p:txBody>
          <a:bodyPr>
            <a:normAutofit fontScale="92500" lnSpcReduction="10000"/>
          </a:bodyPr>
          <a:lstStyle/>
          <a:p>
            <a:r>
              <a:rPr lang="en-US" b="1" dirty="0"/>
              <a:t>Noam Chomsky (1950s–1960s)</a:t>
            </a:r>
            <a:r>
              <a:rPr lang="en-US" dirty="0"/>
              <a:t> – Introduced transformational grammar and the idea of innate linguistic structures, shaping early theories of language understanding in AI.</a:t>
            </a:r>
          </a:p>
          <a:p>
            <a:r>
              <a:rPr lang="en-US" b="1" dirty="0"/>
              <a:t>Claude Shannon (1948)</a:t>
            </a:r>
            <a:r>
              <a:rPr lang="en-US" dirty="0"/>
              <a:t> – Father of information theory; laid mathematical groundwork for modeling language statistically.</a:t>
            </a:r>
          </a:p>
          <a:p>
            <a:r>
              <a:rPr lang="en-US" b="1" dirty="0"/>
              <a:t>Christopher Manning &amp; Hinrich </a:t>
            </a:r>
            <a:r>
              <a:rPr lang="en-US" b="1" dirty="0" err="1"/>
              <a:t>Schütze</a:t>
            </a:r>
            <a:r>
              <a:rPr lang="en-US" b="1" dirty="0"/>
              <a:t> (1999)</a:t>
            </a:r>
            <a:r>
              <a:rPr lang="en-US" dirty="0"/>
              <a:t> – Authored </a:t>
            </a:r>
            <a:r>
              <a:rPr lang="en-US" i="1" dirty="0"/>
              <a:t>Foundations of Statistical Natural Language Processing</a:t>
            </a:r>
            <a:r>
              <a:rPr lang="en-US" dirty="0"/>
              <a:t>, which formalized probabilistic and statistical approaches to language.</a:t>
            </a:r>
          </a:p>
          <a:p>
            <a:r>
              <a:rPr lang="en-US" b="1" dirty="0"/>
              <a:t>Yoshua Bengio, Geoffrey Hinton &amp; Yann LeCun (2000s)</a:t>
            </a:r>
            <a:r>
              <a:rPr lang="en-US" dirty="0"/>
              <a:t> – Deep learning pioneers whose work on neural networks led to breakthroughs in NLP and LLMs.</a:t>
            </a:r>
          </a:p>
          <a:p>
            <a:r>
              <a:rPr lang="en-US" b="1" dirty="0"/>
              <a:t>Jacob Devlin et al. (2018)</a:t>
            </a:r>
            <a:r>
              <a:rPr lang="en-US" dirty="0"/>
              <a:t> – Introduced </a:t>
            </a:r>
            <a:r>
              <a:rPr lang="en-US" b="1" dirty="0"/>
              <a:t>BERT</a:t>
            </a:r>
            <a:r>
              <a:rPr lang="en-US" dirty="0"/>
              <a:t>, a transformer-based model that revolutionized NLP by enabling bidirectional understanding of text.</a:t>
            </a:r>
          </a:p>
          <a:p>
            <a:r>
              <a:rPr lang="en-US" b="1" dirty="0"/>
              <a:t>Alec Radford et al. (2018–2020)</a:t>
            </a:r>
            <a:r>
              <a:rPr lang="en-US" dirty="0"/>
              <a:t> – Led development of the </a:t>
            </a:r>
            <a:r>
              <a:rPr lang="en-US" b="1" dirty="0"/>
              <a:t>GPT</a:t>
            </a:r>
            <a:r>
              <a:rPr lang="en-US" dirty="0"/>
              <a:t> series at OpenAI, bringing autoregressive transformer models to center stage in LLM development.</a:t>
            </a:r>
          </a:p>
        </p:txBody>
      </p:sp>
    </p:spTree>
    <p:extLst>
      <p:ext uri="{BB962C8B-B14F-4D97-AF65-F5344CB8AC3E}">
        <p14:creationId xmlns:p14="http://schemas.microsoft.com/office/powerpoint/2010/main" val="397380648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Vapor Trail</Template>
  <TotalTime>675</TotalTime>
  <Words>5729</Words>
  <Application>Microsoft Macintosh PowerPoint</Application>
  <PresentationFormat>Widescreen</PresentationFormat>
  <Paragraphs>547</Paragraphs>
  <Slides>63</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Aptos</vt:lpstr>
      <vt:lpstr>Arial</vt:lpstr>
      <vt:lpstr>Century Gothic</vt:lpstr>
      <vt:lpstr>Courier New</vt:lpstr>
      <vt:lpstr>Google Sans</vt:lpstr>
      <vt:lpstr>Google Sans Text</vt:lpstr>
      <vt:lpstr>Vapor Trail</vt:lpstr>
      <vt:lpstr>Welcome</vt:lpstr>
      <vt:lpstr>Reinforcement Learning with LLMs Learning Experience</vt:lpstr>
      <vt:lpstr>Please Ensure the Following:</vt:lpstr>
      <vt:lpstr>Meet the Instructors and Collaborators</vt:lpstr>
      <vt:lpstr>Objectives</vt:lpstr>
      <vt:lpstr>Setup Details</vt:lpstr>
      <vt:lpstr>What We Will Learn:</vt:lpstr>
      <vt:lpstr>Coding Environment Setup</vt:lpstr>
      <vt:lpstr>The Forefathers of LLMs</vt:lpstr>
      <vt:lpstr>What are Large language Models?</vt:lpstr>
      <vt:lpstr>The Transformer Architecture</vt:lpstr>
      <vt:lpstr>How LLMs Generate Text</vt:lpstr>
      <vt:lpstr>Notable LLM Parameters</vt:lpstr>
      <vt:lpstr>Notable LLM Parameters</vt:lpstr>
      <vt:lpstr>Filling in the Blanks: What You Need to Know</vt:lpstr>
      <vt:lpstr>Filling in the Blanks: What You Need to Know (CONT.)</vt:lpstr>
      <vt:lpstr>Intro Code Base Review</vt:lpstr>
      <vt:lpstr>Break</vt:lpstr>
      <vt:lpstr>The Forefathers of Reinforcement Learning</vt:lpstr>
      <vt:lpstr>What is Reinforcement Learning?</vt:lpstr>
      <vt:lpstr>Reinforcement Learning Explanation with Pokémon Violet</vt:lpstr>
      <vt:lpstr>What is Reinforcement Learning? (cont.)</vt:lpstr>
      <vt:lpstr>Bandit Algorithms History</vt:lpstr>
      <vt:lpstr>What Are Bandit Algorithms?</vt:lpstr>
      <vt:lpstr>What Are Bandit Algorithms (CONT.)</vt:lpstr>
      <vt:lpstr>Types of Multiarmed Bandits</vt:lpstr>
      <vt:lpstr>Applications of Bandit Algorithms</vt:lpstr>
      <vt:lpstr>PowerPoint Presentation</vt:lpstr>
      <vt:lpstr>Filling in the Blanks: What You Need to Know</vt:lpstr>
      <vt:lpstr>Filling in the Blanks: What You Need to Know (CONT.)</vt:lpstr>
      <vt:lpstr>Bandit Code Base Review</vt:lpstr>
      <vt:lpstr>History of Reinforcement Learning from Human Feedback</vt:lpstr>
      <vt:lpstr>What is Reinforcement Learning from Human Feedback?</vt:lpstr>
      <vt:lpstr>Examples of RLHF with LLMs </vt:lpstr>
      <vt:lpstr>Filling in the Blanks: What You Need to Know</vt:lpstr>
      <vt:lpstr>Filling in the Blanks: What You Need to Know (CONT.)</vt:lpstr>
      <vt:lpstr>Reinforcement Learning From Human Feedback Code Base Review</vt:lpstr>
      <vt:lpstr>Lunch Break</vt:lpstr>
      <vt:lpstr>History of LLM Fine-Tuning &amp; Settings Configuration</vt:lpstr>
      <vt:lpstr>History of LLM Fine-Tuning &amp; Settings Configuration (CONT.)</vt:lpstr>
      <vt:lpstr>What is Fine-tuning? </vt:lpstr>
      <vt:lpstr>What is Fine-tuning? (CONT.)</vt:lpstr>
      <vt:lpstr>What Are LLM Settings Configurations?</vt:lpstr>
      <vt:lpstr>What Are LLM Settings Configurations? (CONT.)</vt:lpstr>
      <vt:lpstr>Why Use THESE LLM Settings?</vt:lpstr>
      <vt:lpstr>Filling in the Blanks: What You Need to Know</vt:lpstr>
      <vt:lpstr>Filling in the Blanks: What You Need to Know (CONT.)</vt:lpstr>
      <vt:lpstr>LLM Configuration Code Base Review</vt:lpstr>
      <vt:lpstr>History of RL Loops</vt:lpstr>
      <vt:lpstr>What Are RL Loops?</vt:lpstr>
      <vt:lpstr>Filling in the Blanks: What You Need to Know</vt:lpstr>
      <vt:lpstr>Filling in the Blanks: What You Need to Know (CONT.)</vt:lpstr>
      <vt:lpstr>Filling in the Blanks: What You Need to Know (CONT.)</vt:lpstr>
      <vt:lpstr>RL Loops Code Base Review</vt:lpstr>
      <vt:lpstr>Additional Notes</vt:lpstr>
      <vt:lpstr>Capstone Project</vt:lpstr>
      <vt:lpstr>Thanks for coming!</vt:lpstr>
      <vt:lpstr>References: Large Language Models (LLMs)</vt:lpstr>
      <vt:lpstr>References: Reinforcement Learning (RL) &amp; Bandit Algorithms </vt:lpstr>
      <vt:lpstr>References: Reinforcement Learning from Human Feedback (RLHF) &amp; Fine-Tuning </vt:lpstr>
      <vt:lpstr>Additional Resources</vt:lpstr>
      <vt:lpstr>Additional Resources</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fireemblem rock</dc:creator>
  <cp:lastModifiedBy>fireemblem rock</cp:lastModifiedBy>
  <cp:revision>113</cp:revision>
  <dcterms:created xsi:type="dcterms:W3CDTF">2025-07-16T02:01:44Z</dcterms:created>
  <dcterms:modified xsi:type="dcterms:W3CDTF">2025-07-16T13:17:39Z</dcterms:modified>
</cp:coreProperties>
</file>